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5" r:id="rId6"/>
    <p:sldId id="266" r:id="rId7"/>
    <p:sldId id="270" r:id="rId8"/>
    <p:sldId id="271" r:id="rId9"/>
    <p:sldId id="259" r:id="rId10"/>
    <p:sldId id="260" r:id="rId11"/>
    <p:sldId id="261" r:id="rId12"/>
    <p:sldId id="272" r:id="rId13"/>
    <p:sldId id="274" r:id="rId14"/>
    <p:sldId id="275" r:id="rId15"/>
    <p:sldId id="276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0000" autoAdjust="0"/>
    <p:restoredTop sz="99822" autoAdjust="0"/>
  </p:normalViewPr>
  <p:slideViewPr>
    <p:cSldViewPr>
      <p:cViewPr varScale="1">
        <p:scale>
          <a:sx n="132" d="100"/>
          <a:sy n="132" d="100"/>
        </p:scale>
        <p:origin x="6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9400B-8E99-4A45-AF4C-43C150ACCFC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A1777-2398-454B-89B5-E4741D7D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1777-2398-454B-89B5-E4741D7D7A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1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1777-2398-454B-89B5-E4741D7D7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1777-2398-454B-89B5-E4741D7D7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97E7-FBC7-4D0D-B923-C5A764F2A61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3D44-EC69-48BE-85D3-4597A92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32017"/>
            <a:ext cx="6781799" cy="7619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SATHYA 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>SAI </a:t>
            </a: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INTERNATIONAL ORGANISATION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>AFRICA </a:t>
            </a: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– REGION 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>93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752600"/>
            <a:ext cx="54102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21" l="0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" y="152400"/>
            <a:ext cx="11776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7409" y="6177641"/>
            <a:ext cx="684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Bhagawan</a:t>
            </a:r>
            <a:r>
              <a:rPr lang="en-US" b="1" dirty="0" smtClean="0">
                <a:solidFill>
                  <a:schemeClr val="tx2"/>
                </a:solidFill>
              </a:rPr>
              <a:t> Sri </a:t>
            </a:r>
            <a:r>
              <a:rPr lang="en-US" b="1" dirty="0" err="1" smtClean="0">
                <a:solidFill>
                  <a:schemeClr val="tx2"/>
                </a:solidFill>
              </a:rPr>
              <a:t>Sathya</a:t>
            </a:r>
            <a:r>
              <a:rPr lang="en-US" b="1" dirty="0" smtClean="0">
                <a:solidFill>
                  <a:schemeClr val="tx2"/>
                </a:solidFill>
              </a:rPr>
              <a:t> Sai Baba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048000" cy="437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5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0" y="22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GHAN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6" name="Picture 2" descr="C:\Users\Imo\Desktop\Ghana\IMG_1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87912"/>
            <a:ext cx="3804633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mo\Desktop\Ghana\IMG_2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3087913"/>
            <a:ext cx="3657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mo\Desktop\Ghana\IMG_13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90800" y="106252"/>
            <a:ext cx="342900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438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                                 Items being loaded in the van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32" y="6172200"/>
            <a:ext cx="78486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</a:t>
            </a:r>
            <a:r>
              <a:rPr lang="en-US" dirty="0" smtClean="0">
                <a:solidFill>
                  <a:schemeClr val="tx2"/>
                </a:solidFill>
              </a:rPr>
              <a:t>Children being served with the local dish </a:t>
            </a:r>
            <a:r>
              <a:rPr lang="en-US" dirty="0" err="1" smtClean="0">
                <a:solidFill>
                  <a:schemeClr val="tx2"/>
                </a:solidFill>
              </a:rPr>
              <a:t>banku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90905"/>
            <a:ext cx="4191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ZAMBIA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9822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Kitwe Sai Centre: </a:t>
            </a:r>
            <a:r>
              <a:rPr lang="en-US" dirty="0" smtClean="0">
                <a:solidFill>
                  <a:schemeClr val="tx2"/>
                </a:solidFill>
              </a:rPr>
              <a:t>Food </a:t>
            </a:r>
            <a:r>
              <a:rPr lang="en-US" dirty="0">
                <a:solidFill>
                  <a:schemeClr val="tx2"/>
                </a:solidFill>
              </a:rPr>
              <a:t>and clothes distributed to 300 students in the adopted school in </a:t>
            </a:r>
            <a:r>
              <a:rPr lang="en-US" dirty="0" err="1">
                <a:solidFill>
                  <a:schemeClr val="tx2"/>
                </a:solidFill>
              </a:rPr>
              <a:t>Musonda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compound, </a:t>
            </a:r>
            <a:r>
              <a:rPr lang="en-US" dirty="0">
                <a:solidFill>
                  <a:schemeClr val="tx2"/>
                </a:solidFill>
              </a:rPr>
              <a:t>Kitwe on 17th July </a:t>
            </a:r>
            <a:r>
              <a:rPr lang="en-US" dirty="0" smtClean="0">
                <a:solidFill>
                  <a:schemeClr val="tx2"/>
                </a:solidFill>
              </a:rPr>
              <a:t>2014.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Imo\Desktop\Zambia\4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4405465"/>
            <a:ext cx="2879759" cy="23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mo\Desktop\Zambia\4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1724696"/>
            <a:ext cx="285185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mo\Desktop\Zambia\4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764405"/>
            <a:ext cx="2496758" cy="25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mo\Desktop\Zambia\4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4476482"/>
            <a:ext cx="249675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481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SATHYA SAI SCHOOL, KISAJU, KENYA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48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543" y="762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WORLD EDUCATION CONFERENCE AT PRASANTHI NILAYAM (6TH - 8TH </a:t>
            </a:r>
            <a:r>
              <a:rPr lang="en-US" b="1" dirty="0" smtClean="0">
                <a:solidFill>
                  <a:schemeClr val="tx2"/>
                </a:solidFill>
              </a:rPr>
              <a:t>JULY, 2014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355068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School’s Directors Bros. </a:t>
            </a:r>
            <a:r>
              <a:rPr lang="en-US" dirty="0" err="1">
                <a:solidFill>
                  <a:schemeClr val="tx2"/>
                </a:solidFill>
              </a:rPr>
              <a:t>Kuldip</a:t>
            </a:r>
            <a:r>
              <a:rPr lang="en-US" dirty="0">
                <a:solidFill>
                  <a:schemeClr val="tx2"/>
                </a:solidFill>
              </a:rPr>
              <a:t> Singh, Deepak </a:t>
            </a:r>
            <a:r>
              <a:rPr lang="en-US" dirty="0" err="1">
                <a:solidFill>
                  <a:schemeClr val="tx2"/>
                </a:solidFill>
              </a:rPr>
              <a:t>Bowry</a:t>
            </a:r>
            <a:r>
              <a:rPr lang="en-US" dirty="0">
                <a:solidFill>
                  <a:schemeClr val="tx2"/>
                </a:solidFill>
              </a:rPr>
              <a:t> and Daniel </a:t>
            </a:r>
            <a:r>
              <a:rPr lang="en-US" dirty="0" err="1">
                <a:solidFill>
                  <a:schemeClr val="tx2"/>
                </a:solidFill>
              </a:rPr>
              <a:t>Gathuku</a:t>
            </a:r>
            <a:r>
              <a:rPr lang="en-US" dirty="0">
                <a:solidFill>
                  <a:schemeClr val="tx2"/>
                </a:solidFill>
              </a:rPr>
              <a:t> attended a  </a:t>
            </a:r>
            <a:r>
              <a:rPr lang="en-US" dirty="0" smtClean="0">
                <a:solidFill>
                  <a:schemeClr val="tx2"/>
                </a:solidFill>
              </a:rPr>
              <a:t>three-day </a:t>
            </a:r>
            <a:r>
              <a:rPr lang="en-US" dirty="0">
                <a:solidFill>
                  <a:schemeClr val="tx2"/>
                </a:solidFill>
              </a:rPr>
              <a:t>conference on Sathya Sai Education </a:t>
            </a:r>
            <a:r>
              <a:rPr lang="en-US" dirty="0" smtClean="0">
                <a:solidFill>
                  <a:schemeClr val="tx2"/>
                </a:solidFill>
              </a:rPr>
              <a:t>at Prasanthi </a:t>
            </a:r>
            <a:r>
              <a:rPr lang="en-US" dirty="0">
                <a:solidFill>
                  <a:schemeClr val="tx2"/>
                </a:solidFill>
              </a:rPr>
              <a:t>Nilayam from </a:t>
            </a:r>
            <a:r>
              <a:rPr lang="en-US" dirty="0" smtClean="0">
                <a:solidFill>
                  <a:schemeClr val="tx2"/>
                </a:solidFill>
              </a:rPr>
              <a:t>6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–8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July 2014.</a:t>
            </a:r>
            <a:endParaRPr lang="en-US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Eminent educators including </a:t>
            </a:r>
            <a:r>
              <a:rPr lang="en-US" dirty="0" smtClean="0">
                <a:solidFill>
                  <a:schemeClr val="tx2"/>
                </a:solidFill>
              </a:rPr>
              <a:t>284 teachers </a:t>
            </a:r>
            <a:r>
              <a:rPr lang="en-US" dirty="0">
                <a:solidFill>
                  <a:schemeClr val="tx2"/>
                </a:solidFill>
              </a:rPr>
              <a:t>from over 55 countries came together to </a:t>
            </a:r>
            <a:r>
              <a:rPr lang="en-US" dirty="0" smtClean="0">
                <a:solidFill>
                  <a:schemeClr val="tx2"/>
                </a:solidFill>
              </a:rPr>
              <a:t>participate </a:t>
            </a:r>
            <a:r>
              <a:rPr lang="en-US" dirty="0">
                <a:solidFill>
                  <a:schemeClr val="tx2"/>
                </a:solidFill>
              </a:rPr>
              <a:t>in this landmark conference  </a:t>
            </a:r>
            <a:r>
              <a:rPr lang="en-US" dirty="0" err="1">
                <a:solidFill>
                  <a:schemeClr val="tx2"/>
                </a:solidFill>
              </a:rPr>
              <a:t>organised</a:t>
            </a:r>
            <a:r>
              <a:rPr lang="en-US" dirty="0">
                <a:solidFill>
                  <a:schemeClr val="tx2"/>
                </a:solidFill>
              </a:rPr>
              <a:t> by the </a:t>
            </a:r>
            <a:r>
              <a:rPr lang="en-US" dirty="0" err="1">
                <a:solidFill>
                  <a:schemeClr val="tx2"/>
                </a:solidFill>
              </a:rPr>
              <a:t>Sathya</a:t>
            </a:r>
            <a:r>
              <a:rPr lang="en-US" dirty="0">
                <a:solidFill>
                  <a:schemeClr val="tx2"/>
                </a:solidFill>
              </a:rPr>
              <a:t> Sai International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133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SERVE THE PLANET PROJECT / AVATAR DECLARATION DAY – 20.10.2014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21732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By </a:t>
            </a:r>
            <a:r>
              <a:rPr lang="en-US" dirty="0" smtClean="0">
                <a:solidFill>
                  <a:schemeClr val="tx2"/>
                </a:solidFill>
              </a:rPr>
              <a:t>beloved </a:t>
            </a:r>
            <a:r>
              <a:rPr lang="en-US" dirty="0">
                <a:solidFill>
                  <a:schemeClr val="tx2"/>
                </a:solidFill>
              </a:rPr>
              <a:t>Swami's grace, a Grama Seva was conducted on Avatar Declaration Day, </a:t>
            </a:r>
            <a:r>
              <a:rPr lang="en-US" dirty="0" smtClean="0">
                <a:solidFill>
                  <a:schemeClr val="tx2"/>
                </a:solidFill>
              </a:rPr>
              <a:t>20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October, 2014. 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From 9 AM </a:t>
            </a:r>
            <a:r>
              <a:rPr lang="en-US" dirty="0">
                <a:solidFill>
                  <a:schemeClr val="tx2"/>
                </a:solidFill>
              </a:rPr>
              <a:t>onwards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students received the </a:t>
            </a:r>
            <a:r>
              <a:rPr lang="en-US" dirty="0" err="1" smtClean="0">
                <a:solidFill>
                  <a:schemeClr val="tx2"/>
                </a:solidFill>
              </a:rPr>
              <a:t>Narayanas</a:t>
            </a:r>
            <a:r>
              <a:rPr lang="en-US" dirty="0" smtClean="0">
                <a:solidFill>
                  <a:schemeClr val="tx2"/>
                </a:solidFill>
              </a:rPr>
              <a:t>, elderly </a:t>
            </a:r>
            <a:r>
              <a:rPr lang="en-US" dirty="0">
                <a:solidFill>
                  <a:schemeClr val="tx2"/>
                </a:solidFill>
              </a:rPr>
              <a:t>ladies aged </a:t>
            </a:r>
            <a:r>
              <a:rPr lang="en-US" dirty="0" smtClean="0">
                <a:solidFill>
                  <a:schemeClr val="tx2"/>
                </a:solidFill>
              </a:rPr>
              <a:t>65–98 years, with </a:t>
            </a:r>
            <a:r>
              <a:rPr lang="en-US" dirty="0">
                <a:solidFill>
                  <a:schemeClr val="tx2"/>
                </a:solidFill>
              </a:rPr>
              <a:t>a hearty welcome.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733867"/>
            <a:ext cx="3810000" cy="23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171" y="4102061"/>
            <a:ext cx="2362200" cy="20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871" y="4102061"/>
            <a:ext cx="2400300" cy="20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9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They served the guests mid-morning </a:t>
            </a:r>
            <a:r>
              <a:rPr lang="en-US" dirty="0">
                <a:solidFill>
                  <a:srgbClr val="1F497D"/>
                </a:solidFill>
              </a:rPr>
              <a:t>tea with cakes, whilst  interacting and sharing with them </a:t>
            </a:r>
            <a:r>
              <a:rPr lang="en-US" dirty="0" smtClean="0">
                <a:solidFill>
                  <a:srgbClr val="1F497D"/>
                </a:solidFill>
              </a:rPr>
              <a:t>the teachings </a:t>
            </a:r>
            <a:r>
              <a:rPr lang="en-US" dirty="0">
                <a:solidFill>
                  <a:srgbClr val="1F497D"/>
                </a:solidFill>
              </a:rPr>
              <a:t>of Sai and </a:t>
            </a:r>
            <a:r>
              <a:rPr lang="en-US" dirty="0" smtClean="0">
                <a:solidFill>
                  <a:srgbClr val="1F497D"/>
                </a:solidFill>
              </a:rPr>
              <a:t>Human Values.  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014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err="1">
                <a:solidFill>
                  <a:schemeClr val="tx2"/>
                </a:solidFill>
              </a:rPr>
              <a:t>Narayanas</a:t>
            </a:r>
            <a:r>
              <a:rPr lang="en-US" dirty="0">
                <a:solidFill>
                  <a:schemeClr val="tx2"/>
                </a:solidFill>
              </a:rPr>
              <a:t> were taken to the Auditorium to </a:t>
            </a:r>
            <a:r>
              <a:rPr lang="en-US" dirty="0" smtClean="0">
                <a:solidFill>
                  <a:schemeClr val="tx2"/>
                </a:solidFill>
              </a:rPr>
              <a:t>view </a:t>
            </a:r>
            <a:r>
              <a:rPr lang="en-US" dirty="0">
                <a:solidFill>
                  <a:schemeClr val="tx2"/>
                </a:solidFill>
              </a:rPr>
              <a:t>students performances . During the ongoing  </a:t>
            </a:r>
            <a:r>
              <a:rPr lang="en-US" dirty="0" err="1">
                <a:solidFill>
                  <a:schemeClr val="tx2"/>
                </a:solidFill>
              </a:rPr>
              <a:t>Masai</a:t>
            </a:r>
            <a:r>
              <a:rPr lang="en-US" dirty="0">
                <a:solidFill>
                  <a:schemeClr val="tx2"/>
                </a:solidFill>
              </a:rPr>
              <a:t> traditional dance performed by the students , the excited </a:t>
            </a:r>
            <a:r>
              <a:rPr lang="en-US" dirty="0" smtClean="0">
                <a:solidFill>
                  <a:schemeClr val="tx2"/>
                </a:solidFill>
              </a:rPr>
              <a:t>guests also joined in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dance.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2363273"/>
            <a:ext cx="5029199" cy="32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2400" y="2362200"/>
            <a:ext cx="464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7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704114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Some guests also </a:t>
            </a:r>
            <a:r>
              <a:rPr lang="en-US" dirty="0">
                <a:solidFill>
                  <a:schemeClr val="tx2"/>
                </a:solidFill>
              </a:rPr>
              <a:t>shared testimonies of how the school has </a:t>
            </a:r>
            <a:r>
              <a:rPr lang="en-US" dirty="0" err="1" smtClean="0">
                <a:solidFill>
                  <a:schemeClr val="tx2"/>
                </a:solidFill>
              </a:rPr>
              <a:t>moulded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their grandchildren (some </a:t>
            </a:r>
            <a:r>
              <a:rPr lang="en-US" dirty="0" smtClean="0">
                <a:solidFill>
                  <a:schemeClr val="tx2"/>
                </a:solidFill>
              </a:rPr>
              <a:t>are </a:t>
            </a:r>
            <a:r>
              <a:rPr lang="en-US" dirty="0">
                <a:solidFill>
                  <a:schemeClr val="tx2"/>
                </a:solidFill>
              </a:rPr>
              <a:t>now graduates).  They prayed that God </a:t>
            </a:r>
            <a:r>
              <a:rPr lang="en-US" dirty="0" smtClean="0">
                <a:solidFill>
                  <a:schemeClr val="tx2"/>
                </a:solidFill>
              </a:rPr>
              <a:t>grant </a:t>
            </a:r>
            <a:r>
              <a:rPr lang="en-US" dirty="0">
                <a:solidFill>
                  <a:schemeClr val="tx2"/>
                </a:solidFill>
              </a:rPr>
              <a:t>Kisaju with  a secondary school </a:t>
            </a:r>
            <a:r>
              <a:rPr lang="en-US" dirty="0" smtClean="0">
                <a:solidFill>
                  <a:schemeClr val="tx2"/>
                </a:solidFill>
              </a:rPr>
              <a:t>soon, </a:t>
            </a:r>
            <a:r>
              <a:rPr lang="en-US" dirty="0">
                <a:solidFill>
                  <a:schemeClr val="tx2"/>
                </a:solidFill>
              </a:rPr>
              <a:t>leading to </a:t>
            </a:r>
            <a:r>
              <a:rPr lang="en-US" dirty="0" smtClean="0">
                <a:solidFill>
                  <a:schemeClr val="tx2"/>
                </a:solidFill>
              </a:rPr>
              <a:t>an university.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1053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Students and devotees then served the </a:t>
            </a:r>
            <a:r>
              <a:rPr lang="en-US" dirty="0" err="1" smtClean="0">
                <a:solidFill>
                  <a:schemeClr val="tx2"/>
                </a:solidFill>
              </a:rPr>
              <a:t>Narayanas</a:t>
            </a:r>
            <a:r>
              <a:rPr lang="en-US" dirty="0" smtClean="0">
                <a:solidFill>
                  <a:schemeClr val="tx2"/>
                </a:solidFill>
              </a:rPr>
              <a:t> gift </a:t>
            </a:r>
            <a:r>
              <a:rPr lang="en-US" dirty="0">
                <a:solidFill>
                  <a:schemeClr val="tx2"/>
                </a:solidFill>
              </a:rPr>
              <a:t>hampers. Overjoyed with the hospitality received </a:t>
            </a:r>
            <a:r>
              <a:rPr lang="en-US" dirty="0" smtClean="0">
                <a:solidFill>
                  <a:schemeClr val="tx2"/>
                </a:solidFill>
              </a:rPr>
              <a:t>the guests addressed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blessed the </a:t>
            </a:r>
            <a:r>
              <a:rPr lang="en-US" dirty="0">
                <a:solidFill>
                  <a:schemeClr val="tx2"/>
                </a:solidFill>
              </a:rPr>
              <a:t>students and staff.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27432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25146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386" y="762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250" y="3352800"/>
            <a:ext cx="25607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4383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697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8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77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Zanzibar: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Mon </a:t>
            </a:r>
            <a:r>
              <a:rPr lang="en-US" sz="2000" dirty="0">
                <a:solidFill>
                  <a:schemeClr val="tx2"/>
                </a:solidFill>
              </a:rPr>
              <a:t>to Sun </a:t>
            </a:r>
            <a:r>
              <a:rPr lang="en-US" sz="2000" dirty="0" smtClean="0">
                <a:solidFill>
                  <a:schemeClr val="tx2"/>
                </a:solidFill>
              </a:rPr>
              <a:t>6.30pm: The </a:t>
            </a:r>
            <a:r>
              <a:rPr lang="en-US" sz="2000" dirty="0">
                <a:solidFill>
                  <a:schemeClr val="tx2"/>
                </a:solidFill>
              </a:rPr>
              <a:t>centre is open to the public and the local community is aware of </a:t>
            </a:r>
            <a:r>
              <a:rPr lang="en-US" sz="2000" dirty="0" smtClean="0">
                <a:solidFill>
                  <a:schemeClr val="tx2"/>
                </a:solidFill>
              </a:rPr>
              <a:t>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Membership drive is on – encouraging others to join, making the centre more active.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05200"/>
            <a:ext cx="80771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Sierra Leone: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</a:t>
            </a:r>
            <a:r>
              <a:rPr lang="en-US" sz="2000" dirty="0" smtClean="0">
                <a:solidFill>
                  <a:schemeClr val="tx2"/>
                </a:solidFill>
              </a:rPr>
              <a:t>eport on Medical camp being prepared.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ea typeface="Calibri"/>
              </a:rPr>
              <a:t>Some </a:t>
            </a:r>
            <a:r>
              <a:rPr lang="en-US" sz="2000" dirty="0">
                <a:solidFill>
                  <a:srgbClr val="1F497D"/>
                </a:solidFill>
                <a:ea typeface="Calibri"/>
              </a:rPr>
              <a:t>children from SSE classes in </a:t>
            </a:r>
            <a:r>
              <a:rPr lang="en-US" sz="2000" dirty="0" smtClean="0">
                <a:solidFill>
                  <a:srgbClr val="1F497D"/>
                </a:solidFill>
                <a:ea typeface="Calibri"/>
              </a:rPr>
              <a:t>USA </a:t>
            </a:r>
            <a:r>
              <a:rPr lang="en-US" sz="2000" dirty="0" smtClean="0">
                <a:solidFill>
                  <a:srgbClr val="1F497D"/>
                </a:solidFill>
                <a:ea typeface="Calibri"/>
              </a:rPr>
              <a:t>may donate </a:t>
            </a:r>
            <a:r>
              <a:rPr lang="en-US" sz="2000" dirty="0" smtClean="0">
                <a:solidFill>
                  <a:srgbClr val="1F497D"/>
                </a:solidFill>
                <a:ea typeface="Calibri"/>
              </a:rPr>
              <a:t>books to the Sai Centre of </a:t>
            </a:r>
            <a:r>
              <a:rPr lang="en-US" sz="2000" dirty="0" err="1" smtClean="0">
                <a:solidFill>
                  <a:srgbClr val="1F497D"/>
                </a:solidFill>
                <a:ea typeface="Calibri"/>
              </a:rPr>
              <a:t>Yonibana</a:t>
            </a:r>
            <a:r>
              <a:rPr lang="en-US" sz="2000" dirty="0" smtClean="0">
                <a:solidFill>
                  <a:srgbClr val="1F497D"/>
                </a:solidFill>
                <a:ea typeface="Calibri"/>
              </a:rPr>
              <a:t>.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Thank you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029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Jai Sai Ram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257800" cy="26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/>
              </a:rPr>
            </a:br>
            <a:endParaRPr lang="en-US" sz="2400" b="1" dirty="0" smtClean="0">
              <a:solidFill>
                <a:schemeClr val="tx2"/>
              </a:solidFill>
              <a:latin typeface="Arial"/>
            </a:endParaRPr>
          </a:p>
          <a:p>
            <a:pPr lvl="0"/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Angola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Cameroon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Congo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Ethiopia, 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Kenya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Ghana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Ivory 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Coast,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Libya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Malawi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Morocco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Nigeria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Rwanda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Senegal, Sierra Leone, Somalia, Swaziland,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Zanzibar, Tanzania</a:t>
            </a:r>
            <a:r>
              <a:rPr lang="en-US" sz="2400" b="1" dirty="0">
                <a:solidFill>
                  <a:schemeClr val="tx2"/>
                </a:solidFill>
                <a:latin typeface="Arial"/>
              </a:rPr>
              <a:t>, Uganda,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</a:rPr>
              <a:t>Zambia and Zimbabwe.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6590"/>
            <a:ext cx="8153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Africa - Region 93 has following countries: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76658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This presentation features reports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Nigeria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Ghana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Zambia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Sierra Leone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Zanzibar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Kenya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019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NIGERIA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9"/>
            <a:ext cx="7973032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257800"/>
            <a:ext cx="853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Statistics on Medical Service in Nigeria: 1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2000" b="1" dirty="0" smtClean="0">
                <a:solidFill>
                  <a:schemeClr val="tx2"/>
                </a:solidFill>
              </a:rPr>
              <a:t> April 2013 to 31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2000" b="1" dirty="0" smtClean="0">
                <a:solidFill>
                  <a:schemeClr val="tx2"/>
                </a:solidFill>
              </a:rPr>
              <a:t> March 2014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924800" cy="1552220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tx2"/>
                </a:solidFill>
                <a:latin typeface="Times New Roman"/>
                <a:ea typeface="Calibri"/>
              </a:rPr>
              <a:t>SERVE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THE 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ea typeface="Calibri"/>
              </a:rPr>
              <a:t>PLANET: 2014</a:t>
            </a:r>
            <a:endParaRPr lang="en-US" dirty="0">
              <a:solidFill>
                <a:schemeClr val="tx2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REPORT FROM NIGERIA</a:t>
            </a:r>
            <a:endParaRPr lang="en-US" sz="1600" dirty="0">
              <a:solidFill>
                <a:schemeClr val="tx2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solidFill>
                  <a:schemeClr val="tx2"/>
                </a:solidFill>
                <a:latin typeface="Times New Roman"/>
                <a:ea typeface="Calibri"/>
              </a:rPr>
              <a:t>2014 </a:t>
            </a:r>
            <a:r>
              <a:rPr lang="en-US" sz="1600" dirty="0">
                <a:solidFill>
                  <a:schemeClr val="tx2"/>
                </a:solidFill>
                <a:latin typeface="Times New Roman"/>
                <a:ea typeface="Calibri"/>
              </a:rPr>
              <a:t>Serve The Planet programme was observed in Nigeria on </a:t>
            </a:r>
            <a:r>
              <a:rPr lang="en-US" sz="1600" dirty="0" smtClean="0">
                <a:solidFill>
                  <a:schemeClr val="tx2"/>
                </a:solidFill>
                <a:latin typeface="Times New Roman"/>
                <a:ea typeface="Calibri"/>
              </a:rPr>
              <a:t>Saturday, 18</a:t>
            </a:r>
            <a:r>
              <a:rPr lang="en-US" sz="1600" baseline="30000" dirty="0" smtClean="0">
                <a:solidFill>
                  <a:schemeClr val="tx2"/>
                </a:solidFill>
                <a:latin typeface="Times New Roman"/>
                <a:ea typeface="Calibri"/>
              </a:rPr>
              <a:t>th</a:t>
            </a:r>
            <a:r>
              <a:rPr lang="en-US" sz="1600" dirty="0" smtClean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/>
                <a:ea typeface="Calibri"/>
              </a:rPr>
              <a:t>October, </a:t>
            </a:r>
            <a:r>
              <a:rPr lang="en-US" sz="1600" dirty="0" smtClean="0">
                <a:solidFill>
                  <a:schemeClr val="tx2"/>
                </a:solidFill>
                <a:latin typeface="Times New Roman"/>
                <a:ea typeface="Calibri"/>
              </a:rPr>
              <a:t>2014 to </a:t>
            </a:r>
            <a:r>
              <a:rPr lang="en-US" sz="1600" dirty="0">
                <a:solidFill>
                  <a:schemeClr val="tx2"/>
                </a:solidFill>
                <a:latin typeface="Times New Roman"/>
                <a:ea typeface="Calibri"/>
              </a:rPr>
              <a:t>enable school children join other children at a central </a:t>
            </a:r>
            <a:r>
              <a:rPr lang="en-US" sz="1600" dirty="0" smtClean="0">
                <a:solidFill>
                  <a:schemeClr val="tx2"/>
                </a:solidFill>
                <a:latin typeface="Times New Roman"/>
                <a:ea typeface="Calibri"/>
              </a:rPr>
              <a:t>location. </a:t>
            </a:r>
            <a:endParaRPr lang="en-US" sz="1600" dirty="0">
              <a:effectLst/>
              <a:latin typeface="Times New Roman"/>
              <a:ea typeface="Calibri"/>
            </a:endParaRPr>
          </a:p>
        </p:txBody>
      </p:sp>
      <p:pic>
        <p:nvPicPr>
          <p:cNvPr id="5122" name="Picture 2" descr="C:\Users\Imo\Desktop\Nigeria\Lagos-20141018-002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867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programme was very lively as the children sang many devotional songs and chorused Baba’s Human Values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teachings.</a:t>
            </a:r>
            <a:endParaRPr lang="en-US" dirty="0">
              <a:solidFill>
                <a:schemeClr val="tx2"/>
              </a:solidFill>
              <a:latin typeface="Times New Roman"/>
              <a:ea typeface="Calibri"/>
            </a:endParaRPr>
          </a:p>
        </p:txBody>
      </p:sp>
      <p:pic>
        <p:nvPicPr>
          <p:cNvPr id="4098" name="Picture 2" descr="C:\Users\Imo\Desktop\Nigeria\Lagos-20141018-002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24906"/>
            <a:ext cx="4305300" cy="31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mo\Desktop\Nigeria\Lagos-20141018-002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724906"/>
            <a:ext cx="4267200" cy="31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07" y="266389"/>
            <a:ext cx="8481785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A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total of 118 children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from remote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villages in </a:t>
            </a:r>
            <a:r>
              <a:rPr lang="en-US" dirty="0" err="1">
                <a:solidFill>
                  <a:schemeClr val="tx2"/>
                </a:solidFill>
                <a:latin typeface="Times New Roman"/>
                <a:ea typeface="Calibri"/>
              </a:rPr>
              <a:t>Ajah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 community, some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orphanages,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and Sathya Sai School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Lagos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were served at the National Headquarters of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Sathya Sai International Organisation,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Lagos,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Nigeria.</a:t>
            </a:r>
            <a:endParaRPr lang="en-US" sz="1600" dirty="0">
              <a:solidFill>
                <a:schemeClr val="tx2"/>
              </a:solidFill>
              <a:latin typeface="Times New Roman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947808"/>
            <a:ext cx="815340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children were served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tasty </a:t>
            </a:r>
            <a:r>
              <a:rPr lang="en-US" dirty="0" err="1">
                <a:solidFill>
                  <a:schemeClr val="tx2"/>
                </a:solidFill>
                <a:latin typeface="Times New Roman"/>
                <a:ea typeface="Calibri"/>
              </a:rPr>
              <a:t>jollof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 rice, beans,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</a:rPr>
              <a:t>vegetables,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samosa and soft drinks. </a:t>
            </a:r>
            <a:endParaRPr lang="en-US" sz="1600" dirty="0">
              <a:solidFill>
                <a:schemeClr val="tx2"/>
              </a:solidFill>
              <a:latin typeface="Times New Roman"/>
              <a:ea typeface="Calibri"/>
            </a:endParaRPr>
          </a:p>
        </p:txBody>
      </p:sp>
      <p:pic>
        <p:nvPicPr>
          <p:cNvPr id="6146" name="Picture 2" descr="C:\Users\Imo\Desktop\Nigeria\Lagos-20141018-002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442608"/>
            <a:ext cx="4343400" cy="32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mo\Desktop\Nigeria\Lagos-20141018-002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15" y="1453494"/>
            <a:ext cx="4290785" cy="31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SSEHV TRAINING IN NIGERIA IN AUGUST 2014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 second batch of SSEHV </a:t>
            </a:r>
            <a:r>
              <a:rPr lang="en-US" sz="2000" dirty="0" smtClean="0">
                <a:solidFill>
                  <a:schemeClr val="tx2"/>
                </a:solidFill>
              </a:rPr>
              <a:t>Introductory Level training </a:t>
            </a:r>
            <a:r>
              <a:rPr lang="en-US" sz="2000" dirty="0">
                <a:solidFill>
                  <a:schemeClr val="tx2"/>
                </a:solidFill>
              </a:rPr>
              <a:t>was </a:t>
            </a:r>
            <a:r>
              <a:rPr lang="en-US" sz="2000" dirty="0" smtClean="0">
                <a:solidFill>
                  <a:schemeClr val="tx2"/>
                </a:solidFill>
              </a:rPr>
              <a:t>conducted in </a:t>
            </a:r>
            <a:r>
              <a:rPr lang="en-US" sz="2000" dirty="0">
                <a:solidFill>
                  <a:schemeClr val="tx2"/>
                </a:solidFill>
              </a:rPr>
              <a:t>Nigeria from 28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to 31</a:t>
            </a:r>
            <a:r>
              <a:rPr lang="en-US" sz="2000" baseline="30000" dirty="0">
                <a:solidFill>
                  <a:schemeClr val="tx2"/>
                </a:solidFill>
              </a:rPr>
              <a:t>st</a:t>
            </a:r>
            <a:r>
              <a:rPr lang="en-US" sz="2000" dirty="0">
                <a:solidFill>
                  <a:schemeClr val="tx2"/>
                </a:solidFill>
              </a:rPr>
              <a:t> August, 2014 at the National Headquarters of </a:t>
            </a:r>
            <a:r>
              <a:rPr lang="en-US" sz="2000" dirty="0" smtClean="0">
                <a:solidFill>
                  <a:schemeClr val="tx2"/>
                </a:solidFill>
              </a:rPr>
              <a:t>SSIO of </a:t>
            </a:r>
            <a:r>
              <a:rPr lang="en-US" sz="2000" dirty="0">
                <a:solidFill>
                  <a:schemeClr val="tx2"/>
                </a:solidFill>
              </a:rPr>
              <a:t>Nigeria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 Introductory </a:t>
            </a:r>
            <a:r>
              <a:rPr lang="en-US" sz="2000" dirty="0">
                <a:solidFill>
                  <a:schemeClr val="tx2"/>
                </a:solidFill>
              </a:rPr>
              <a:t>level training was organized by The African Institute of Sathya Sai Education(TAISSE) in liaison with the National Council of </a:t>
            </a:r>
            <a:r>
              <a:rPr lang="en-US" sz="2000" dirty="0" smtClean="0">
                <a:solidFill>
                  <a:schemeClr val="tx2"/>
                </a:solidFill>
              </a:rPr>
              <a:t>SSIO of </a:t>
            </a:r>
            <a:r>
              <a:rPr lang="en-US" sz="2000" dirty="0">
                <a:solidFill>
                  <a:schemeClr val="tx2"/>
                </a:solidFill>
              </a:rPr>
              <a:t>Nigeria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15 participants cutting across the Sai </a:t>
            </a:r>
            <a:r>
              <a:rPr lang="en-US" sz="2000" dirty="0" err="1">
                <a:solidFill>
                  <a:schemeClr val="tx2"/>
                </a:solidFill>
              </a:rPr>
              <a:t>Centres</a:t>
            </a:r>
            <a:r>
              <a:rPr lang="en-US" sz="2000" dirty="0">
                <a:solidFill>
                  <a:schemeClr val="tx2"/>
                </a:solidFill>
              </a:rPr>
              <a:t> in Nigeria had travelled from far and near to participate in the event.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TAISSE faculty members led by the Deputy Director of TAISSE, Dr. </a:t>
            </a:r>
            <a:r>
              <a:rPr lang="en-US" sz="2000" dirty="0" err="1">
                <a:solidFill>
                  <a:schemeClr val="tx2"/>
                </a:solidFill>
              </a:rPr>
              <a:t>Ani</a:t>
            </a:r>
            <a:r>
              <a:rPr lang="en-US" sz="2000" dirty="0">
                <a:solidFill>
                  <a:schemeClr val="tx2"/>
                </a:solidFill>
              </a:rPr>
              <a:t> Casmir facilitated the training.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Participants were </a:t>
            </a:r>
            <a:r>
              <a:rPr lang="en-US" sz="2000" dirty="0" smtClean="0">
                <a:solidFill>
                  <a:schemeClr val="tx2"/>
                </a:solidFill>
              </a:rPr>
              <a:t>enlightened </a:t>
            </a:r>
            <a:r>
              <a:rPr lang="en-US" sz="2000" dirty="0">
                <a:solidFill>
                  <a:schemeClr val="tx2"/>
                </a:solidFill>
              </a:rPr>
              <a:t>about the teachings of Bhagawan Baba</a:t>
            </a:r>
            <a:r>
              <a:rPr lang="en-US" sz="2000" dirty="0" smtClean="0">
                <a:solidFill>
                  <a:schemeClr val="tx2"/>
                </a:solidFill>
              </a:rPr>
              <a:t>. The </a:t>
            </a:r>
            <a:r>
              <a:rPr lang="en-US" sz="2000" dirty="0">
                <a:solidFill>
                  <a:schemeClr val="tx2"/>
                </a:solidFill>
              </a:rPr>
              <a:t>Intermediate training will be </a:t>
            </a:r>
            <a:r>
              <a:rPr lang="en-US" sz="2000" dirty="0" err="1" smtClean="0">
                <a:solidFill>
                  <a:schemeClr val="tx2"/>
                </a:solidFill>
              </a:rPr>
              <a:t>organised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in the first quarter of 2015.</a:t>
            </a:r>
          </a:p>
          <a:p>
            <a:r>
              <a:rPr lang="en-US" sz="2000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73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mo\Desktop\Nigeria\TAISSE Training\Pics @ Training\Lagos-20140829-00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3009899" cy="19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mo\Desktop\Nigeria\TAISSE Training\Pics @ Training\Lagos-20140829-002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1" y="152400"/>
            <a:ext cx="3200399" cy="19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Imo\Desktop\Nigeria\TAISSE Training\Pics @ Training\Lagos-20140830-002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43"/>
          <a:stretch/>
        </p:blipFill>
        <p:spPr bwMode="auto">
          <a:xfrm>
            <a:off x="381000" y="4166539"/>
            <a:ext cx="3924299" cy="269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Imo\Desktop\Nigeria\TAISSE Training\Pics @ Training\Lagos-20140828-00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1" y="4166539"/>
            <a:ext cx="2552699" cy="20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Imo\Desktop\Nigeria\TAISSE Training\Pics @ Training\Lagos-20140831-002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1" y="4166539"/>
            <a:ext cx="2285999" cy="20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943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The </a:t>
            </a:r>
            <a:r>
              <a:rPr lang="en-US" sz="1200" dirty="0">
                <a:solidFill>
                  <a:schemeClr val="tx2"/>
                </a:solidFill>
              </a:rPr>
              <a:t>Central Coordinator, Africa Region 93, Brother Ramesh </a:t>
            </a:r>
            <a:r>
              <a:rPr lang="en-US" sz="1200" dirty="0" smtClean="0">
                <a:solidFill>
                  <a:schemeClr val="tx2"/>
                </a:solidFill>
              </a:rPr>
              <a:t>    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Hathiramani </a:t>
            </a:r>
            <a:r>
              <a:rPr lang="en-US" sz="1200" dirty="0">
                <a:solidFill>
                  <a:schemeClr val="tx2"/>
                </a:solidFill>
              </a:rPr>
              <a:t>was </a:t>
            </a:r>
            <a:r>
              <a:rPr lang="en-US" sz="1200" dirty="0" smtClean="0">
                <a:solidFill>
                  <a:schemeClr val="tx2"/>
                </a:solidFill>
              </a:rPr>
              <a:t> present </a:t>
            </a:r>
            <a:r>
              <a:rPr lang="en-US" sz="1200" dirty="0">
                <a:solidFill>
                  <a:schemeClr val="tx2"/>
                </a:solidFill>
              </a:rPr>
              <a:t>on the opening day and closing day to </a:t>
            </a:r>
            <a:r>
              <a:rPr lang="en-US" sz="1200" dirty="0" smtClean="0">
                <a:solidFill>
                  <a:schemeClr val="tx2"/>
                </a:solidFill>
              </a:rPr>
              <a:t>motivate </a:t>
            </a:r>
            <a:r>
              <a:rPr lang="en-US" sz="1200" dirty="0">
                <a:solidFill>
                  <a:schemeClr val="tx2"/>
                </a:solidFill>
              </a:rPr>
              <a:t>the participants.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10247" name="Picture 7" descr="C:\Users\Imo\Desktop\Nigeria\TAISSE Training\Pics @ Training\Lagos-20140830-002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129118"/>
            <a:ext cx="3162299" cy="20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Imo\Desktop\Nigeria\TAISSE Training\Pics @ Training\Lagos-20140831-002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129118"/>
            <a:ext cx="3352800" cy="20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419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GHANA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01000" cy="516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SERVE THE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PLANET: 2014</a:t>
            </a:r>
            <a:endParaRPr lang="en-US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On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20</a:t>
            </a:r>
            <a:r>
              <a:rPr lang="en-US" baseline="30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th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October, 2014, devotees from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SSIO of Ghana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carried out special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Seva.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Mother Care Orphanage Home situated in </a:t>
            </a:r>
            <a:r>
              <a:rPr lang="en-US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Swedru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was chosen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as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the venue for this special day.</a:t>
            </a:r>
            <a:endParaRPr lang="en-US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About 250 Children were at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centre. Volunteers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and friends of devotees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helped to distribute bags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of rice, cooking oil,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canned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tomatoes, biscuits, fruits,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drinks,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and pure water sachets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Home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Devotees assisted the Home to prepare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en-US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banku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”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(local food from maize) and soup at the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centre and serve all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children.</a:t>
            </a:r>
            <a:endParaRPr lang="en-US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SSEHV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lectures were given to the children and they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in turn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answered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questions.</a:t>
            </a:r>
            <a:endParaRPr lang="en-US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Devotees were later entertained by the Cadet Corps with a drill exercise.</a:t>
            </a:r>
            <a:endParaRPr lang="en-US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Prayers were offered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for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God’s grace and guidance.</a:t>
            </a:r>
            <a:endParaRPr lang="en-US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739</Words>
  <Application>Microsoft Office PowerPoint</Application>
  <PresentationFormat>On-screen Show (4:3)</PresentationFormat>
  <Paragraphs>73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Office Theme</vt:lpstr>
      <vt:lpstr>SATHYA SAI INTERNATIONAL ORGANISATION AFRICA – REGION 93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</dc:creator>
  <cp:lastModifiedBy>Anupom Ganguli</cp:lastModifiedBy>
  <cp:revision>120</cp:revision>
  <dcterms:created xsi:type="dcterms:W3CDTF">2014-11-02T07:06:18Z</dcterms:created>
  <dcterms:modified xsi:type="dcterms:W3CDTF">2014-11-08T19:42:50Z</dcterms:modified>
</cp:coreProperties>
</file>