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60" r:id="rId1"/>
  </p:sldMasterIdLst>
  <p:notesMasterIdLst>
    <p:notesMasterId r:id="rId21"/>
  </p:notesMasterIdLst>
  <p:sldIdLst>
    <p:sldId id="260" r:id="rId2"/>
    <p:sldId id="286" r:id="rId3"/>
    <p:sldId id="285" r:id="rId4"/>
    <p:sldId id="261" r:id="rId5"/>
    <p:sldId id="265" r:id="rId6"/>
    <p:sldId id="263" r:id="rId7"/>
    <p:sldId id="290" r:id="rId8"/>
    <p:sldId id="270" r:id="rId9"/>
    <p:sldId id="273" r:id="rId10"/>
    <p:sldId id="280" r:id="rId11"/>
    <p:sldId id="276" r:id="rId12"/>
    <p:sldId id="279" r:id="rId13"/>
    <p:sldId id="291" r:id="rId14"/>
    <p:sldId id="292" r:id="rId15"/>
    <p:sldId id="293" r:id="rId16"/>
    <p:sldId id="295" r:id="rId17"/>
    <p:sldId id="294" r:id="rId18"/>
    <p:sldId id="288" r:id="rId19"/>
    <p:sldId id="289" r:id="rId20"/>
  </p:sldIdLst>
  <p:sldSz cx="9144000" cy="6858000" type="screen4x3"/>
  <p:notesSz cx="7010400" cy="9236075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25" d="100"/>
          <a:sy n="125" d="100"/>
        </p:scale>
        <p:origin x="11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-6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8475" cy="4619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970337" y="0"/>
            <a:ext cx="3038475" cy="4619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95387" y="692150"/>
            <a:ext cx="4619625" cy="346392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701675" y="4387850"/>
            <a:ext cx="5607049" cy="4156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772525"/>
            <a:ext cx="3038475" cy="4619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970337" y="8772525"/>
            <a:ext cx="3038475" cy="4619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428053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701675" y="4387850"/>
            <a:ext cx="5607049" cy="415607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636826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692150"/>
            <a:ext cx="4618038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701675" y="4387850"/>
            <a:ext cx="5606999" cy="415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Shape 191"/>
          <p:cNvSpPr txBox="1">
            <a:spLocks noGrp="1"/>
          </p:cNvSpPr>
          <p:nvPr>
            <p:ph type="sldNum" idx="12"/>
          </p:nvPr>
        </p:nvSpPr>
        <p:spPr>
          <a:xfrm>
            <a:off x="3970337" y="8772525"/>
            <a:ext cx="3038399" cy="461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36678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692150"/>
            <a:ext cx="4618038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701675" y="4387850"/>
            <a:ext cx="5606999" cy="415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Shape 229"/>
          <p:cNvSpPr txBox="1">
            <a:spLocks noGrp="1"/>
          </p:cNvSpPr>
          <p:nvPr>
            <p:ph type="sldNum" idx="12"/>
          </p:nvPr>
        </p:nvSpPr>
        <p:spPr>
          <a:xfrm>
            <a:off x="3970337" y="8772525"/>
            <a:ext cx="3038399" cy="461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9530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692150"/>
            <a:ext cx="4618038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701675" y="4387850"/>
            <a:ext cx="5606999" cy="415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Shape 229"/>
          <p:cNvSpPr txBox="1">
            <a:spLocks noGrp="1"/>
          </p:cNvSpPr>
          <p:nvPr>
            <p:ph type="sldNum" idx="12"/>
          </p:nvPr>
        </p:nvSpPr>
        <p:spPr>
          <a:xfrm>
            <a:off x="3970337" y="8772525"/>
            <a:ext cx="3038399" cy="461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6607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692150"/>
            <a:ext cx="4618038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701675" y="4387850"/>
            <a:ext cx="5607049" cy="41560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70337" y="8772525"/>
            <a:ext cx="3038475" cy="4619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8593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701675" y="4387850"/>
            <a:ext cx="5607049" cy="415607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195387" y="692150"/>
            <a:ext cx="4619625" cy="346392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74784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692150"/>
            <a:ext cx="4618037" cy="346392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701675" y="4387850"/>
            <a:ext cx="5607049" cy="41560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Recognition</a:t>
            </a:r>
          </a:p>
        </p:txBody>
      </p:sp>
      <p:sp>
        <p:nvSpPr>
          <p:cNvPr id="147" name="Shape 147"/>
          <p:cNvSpPr txBox="1">
            <a:spLocks noGrp="1"/>
          </p:cNvSpPr>
          <p:nvPr>
            <p:ph type="sldNum" idx="12"/>
          </p:nvPr>
        </p:nvSpPr>
        <p:spPr>
          <a:xfrm>
            <a:off x="3970337" y="8772525"/>
            <a:ext cx="3038475" cy="4619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1584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692150"/>
            <a:ext cx="4618038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701675" y="4387850"/>
            <a:ext cx="5606999" cy="415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Shape 191"/>
          <p:cNvSpPr txBox="1">
            <a:spLocks noGrp="1"/>
          </p:cNvSpPr>
          <p:nvPr>
            <p:ph type="sldNum" idx="12"/>
          </p:nvPr>
        </p:nvSpPr>
        <p:spPr>
          <a:xfrm>
            <a:off x="3970337" y="8772525"/>
            <a:ext cx="3038399" cy="461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90898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692150"/>
            <a:ext cx="4617899" cy="3463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701675" y="4387850"/>
            <a:ext cx="5606999" cy="415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Shape 209"/>
          <p:cNvSpPr txBox="1">
            <a:spLocks noGrp="1"/>
          </p:cNvSpPr>
          <p:nvPr>
            <p:ph type="sldNum" idx="12"/>
          </p:nvPr>
        </p:nvSpPr>
        <p:spPr>
          <a:xfrm>
            <a:off x="3970337" y="8772525"/>
            <a:ext cx="3038399" cy="461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94254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692150"/>
            <a:ext cx="4618038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701675" y="4387850"/>
            <a:ext cx="5606999" cy="415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Shape 229"/>
          <p:cNvSpPr txBox="1">
            <a:spLocks noGrp="1"/>
          </p:cNvSpPr>
          <p:nvPr>
            <p:ph type="sldNum" idx="12"/>
          </p:nvPr>
        </p:nvSpPr>
        <p:spPr>
          <a:xfrm>
            <a:off x="3970337" y="8772525"/>
            <a:ext cx="3038399" cy="461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8669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692150"/>
            <a:ext cx="4617899" cy="3463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701675" y="4387850"/>
            <a:ext cx="5606999" cy="415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Shape 247"/>
          <p:cNvSpPr txBox="1">
            <a:spLocks noGrp="1"/>
          </p:cNvSpPr>
          <p:nvPr>
            <p:ph type="sldNum" idx="12"/>
          </p:nvPr>
        </p:nvSpPr>
        <p:spPr>
          <a:xfrm>
            <a:off x="3970337" y="8772525"/>
            <a:ext cx="3038399" cy="461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442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marR="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marR="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/>
        </p:nvSpPr>
        <p:spPr>
          <a:xfrm>
            <a:off x="0" y="3886200"/>
            <a:ext cx="9144000" cy="2381399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61000">
                <a:srgbClr val="FFFFFF">
                  <a:alpha val="0"/>
                </a:srgbClr>
              </a:gs>
              <a:gs pos="100000">
                <a:srgbClr val="D8D8D8"/>
              </a:gs>
            </a:gsLst>
            <a:lin ang="162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Shape 121"/>
          <p:cNvSpPr txBox="1"/>
          <p:nvPr/>
        </p:nvSpPr>
        <p:spPr>
          <a:xfrm>
            <a:off x="4572000" y="4150985"/>
            <a:ext cx="4511040" cy="15106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25000"/>
              <a:buFont typeface="PT Sans"/>
              <a:buNone/>
            </a:pPr>
            <a:r>
              <a:rPr lang="en-US" sz="4000" dirty="0" smtClean="0">
                <a:solidFill>
                  <a:srgbClr val="0070C0"/>
                </a:solidFill>
                <a:latin typeface="+mn-lt"/>
                <a:ea typeface="PT Sans"/>
                <a:cs typeface="PT Sans"/>
                <a:sym typeface="PT Sans"/>
              </a:rPr>
              <a:t>Zone 1 – USA</a:t>
            </a:r>
            <a:endParaRPr lang="en-US" sz="4000" dirty="0">
              <a:solidFill>
                <a:srgbClr val="0070C0"/>
              </a:solidFill>
              <a:latin typeface="+mn-lt"/>
              <a:ea typeface="PT Sans"/>
              <a:cs typeface="PT Sans"/>
              <a:sym typeface="PT Sans"/>
            </a:endParaRPr>
          </a:p>
        </p:txBody>
      </p:sp>
      <p:pic>
        <p:nvPicPr>
          <p:cNvPr id="122" name="Shape 1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277"/>
            <a:ext cx="4553699" cy="685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Shape 123"/>
          <p:cNvPicPr preferRelativeResize="0"/>
          <p:nvPr/>
        </p:nvPicPr>
        <p:blipFill rotWithShape="1">
          <a:blip r:embed="rId4">
            <a:alphaModFix/>
          </a:blip>
          <a:srcRect b="17108"/>
          <a:stretch/>
        </p:blipFill>
        <p:spPr>
          <a:xfrm>
            <a:off x="5231550" y="87773"/>
            <a:ext cx="3142500" cy="308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83920" y="274637"/>
            <a:ext cx="7505700" cy="745271"/>
          </a:xfrm>
        </p:spPr>
        <p:txBody>
          <a:bodyPr/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 3: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Podiatry Camp – 1</a:t>
            </a:r>
            <a:r>
              <a:rPr lang="en-US" sz="2400" b="1" baseline="30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November, 2014</a:t>
            </a:r>
            <a:b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St. Petersburg, Florida</a:t>
            </a:r>
            <a:endParaRPr lang="en-IN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05" y="1188719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66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/>
        </p:nvSpPr>
        <p:spPr>
          <a:xfrm>
            <a:off x="838200" y="128804"/>
            <a:ext cx="7696199" cy="924600"/>
          </a:xfrm>
          <a:prstGeom prst="rect">
            <a:avLst/>
          </a:prstGeom>
          <a:noFill/>
          <a:ln>
            <a:noFill/>
          </a:ln>
        </p:spPr>
        <p:txBody>
          <a:bodyPr lIns="228600" tIns="114300" rIns="228600" bIns="1143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800" b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Region 3:</a:t>
            </a:r>
            <a:r>
              <a:rPr lang="en-US" sz="2800" b="1" dirty="0" smtClean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Raleigh </a:t>
            </a:r>
            <a:r>
              <a:rPr lang="en-US" sz="2800" b="1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Free Healthcare Day</a:t>
            </a:r>
          </a:p>
        </p:txBody>
      </p:sp>
      <p:sp>
        <p:nvSpPr>
          <p:cNvPr id="224" name="Shape 224"/>
          <p:cNvSpPr/>
          <p:nvPr/>
        </p:nvSpPr>
        <p:spPr>
          <a:xfrm>
            <a:off x="304800" y="1142025"/>
            <a:ext cx="2666999" cy="533399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550" b="1" i="0" u="none" strike="noStrike" cap="none" baseline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ABOUT THE PROGRAM</a:t>
            </a:r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304800" y="2098465"/>
            <a:ext cx="8587740" cy="392895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lvl="0" indent="-355600">
              <a:spcBef>
                <a:spcPts val="0"/>
              </a:spcBef>
              <a:buSzPct val="100000"/>
              <a:buFont typeface="PT Sans"/>
              <a:buChar char="•"/>
            </a:pPr>
            <a:r>
              <a:rPr lang="en-US" sz="1800" dirty="0">
                <a:solidFill>
                  <a:schemeClr val="dk1"/>
                </a:solidFill>
                <a:latin typeface="+mn-lt"/>
                <a:ea typeface="PT Sans"/>
                <a:cs typeface="PT Sans"/>
                <a:sym typeface="PT Sans"/>
              </a:rPr>
              <a:t>The Raleigh Sai Center in collaboration with the Pullen Memorial Baptist Church hosted their third Free Healthcare Day on 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PT Sans"/>
                <a:cs typeface="PT Sans"/>
                <a:sym typeface="PT Sans"/>
              </a:rPr>
              <a:t> 6</a:t>
            </a:r>
            <a:r>
              <a:rPr lang="en-US" sz="1800" baseline="30000" dirty="0">
                <a:solidFill>
                  <a:schemeClr val="dk1"/>
                </a:solidFill>
                <a:latin typeface="+mn-lt"/>
                <a:ea typeface="PT Sans"/>
                <a:cs typeface="PT Sans"/>
                <a:sym typeface="PT Sans"/>
              </a:rPr>
              <a:t>th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PT Sans"/>
                <a:cs typeface="PT Sans"/>
                <a:sym typeface="PT Sans"/>
              </a:rPr>
              <a:t> </a:t>
            </a:r>
            <a:r>
              <a:rPr lang="en-US" sz="1800" dirty="0" smtClean="0">
                <a:solidFill>
                  <a:schemeClr val="dk1"/>
                </a:solidFill>
                <a:latin typeface="+mn-lt"/>
                <a:ea typeface="PT Sans"/>
                <a:cs typeface="PT Sans"/>
                <a:sym typeface="PT Sans"/>
              </a:rPr>
              <a:t>September, 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PT Sans"/>
                <a:cs typeface="PT Sans"/>
                <a:sym typeface="PT Sans"/>
              </a:rPr>
              <a:t>2014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PT Sans"/>
                <a:cs typeface="PT Sans"/>
                <a:sym typeface="PT Sans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+mn-lt"/>
              <a:ea typeface="PT Sans"/>
              <a:cs typeface="PT Sans"/>
              <a:sym typeface="PT Sans"/>
            </a:endParaRPr>
          </a:p>
          <a:p>
            <a:pPr marL="457200" marR="0" lvl="0" indent="-355600" algn="l" rtl="0">
              <a:spcBef>
                <a:spcPts val="0"/>
              </a:spcBef>
              <a:buClr>
                <a:schemeClr val="dk1"/>
              </a:buClr>
              <a:buSzPct val="100000"/>
              <a:buFont typeface="PT Sans"/>
              <a:buChar char="•"/>
            </a:pPr>
            <a:r>
              <a:rPr lang="en-US" sz="1800" dirty="0">
                <a:solidFill>
                  <a:schemeClr val="dk1"/>
                </a:solidFill>
                <a:latin typeface="+mn-lt"/>
                <a:ea typeface="PT Sans"/>
                <a:cs typeface="PT Sans"/>
                <a:sym typeface="PT Sans"/>
              </a:rPr>
              <a:t>272 visitors were </a:t>
            </a:r>
            <a:r>
              <a:rPr lang="en-US" sz="1800" dirty="0" smtClean="0">
                <a:solidFill>
                  <a:schemeClr val="dk1"/>
                </a:solidFill>
                <a:latin typeface="+mn-lt"/>
                <a:ea typeface="PT Sans"/>
                <a:cs typeface="PT Sans"/>
                <a:sym typeface="PT Sans"/>
              </a:rPr>
              <a:t>rendered medical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PT Sans"/>
                <a:cs typeface="PT Sans"/>
                <a:sym typeface="PT Sans"/>
              </a:rPr>
              <a:t>, dental and vision services. </a:t>
            </a:r>
            <a:endParaRPr lang="en-US" sz="1800" dirty="0" smtClean="0">
              <a:solidFill>
                <a:schemeClr val="dk1"/>
              </a:solidFill>
              <a:latin typeface="+mn-lt"/>
              <a:ea typeface="PT Sans"/>
              <a:cs typeface="PT Sans"/>
              <a:sym typeface="PT Sans"/>
            </a:endParaRPr>
          </a:p>
          <a:p>
            <a:pPr marL="457200" marR="0" lvl="0" indent="-355600" algn="l" rtl="0">
              <a:spcBef>
                <a:spcPts val="0"/>
              </a:spcBef>
              <a:buClr>
                <a:schemeClr val="dk1"/>
              </a:buClr>
              <a:buSzPct val="100000"/>
              <a:buFont typeface="PT Sans"/>
              <a:buChar char="•"/>
            </a:pPr>
            <a:endParaRPr lang="en-US" sz="1800" dirty="0">
              <a:solidFill>
                <a:schemeClr val="dk1"/>
              </a:solidFill>
              <a:latin typeface="+mn-lt"/>
              <a:ea typeface="PT Sans"/>
              <a:cs typeface="PT Sans"/>
              <a:sym typeface="PT Sans"/>
            </a:endParaRPr>
          </a:p>
          <a:p>
            <a:pPr marL="457200" marR="0" lvl="0" indent="-355600" algn="l" rtl="0">
              <a:spcBef>
                <a:spcPts val="0"/>
              </a:spcBef>
              <a:buClr>
                <a:schemeClr val="dk1"/>
              </a:buClr>
              <a:buSzPct val="100000"/>
              <a:buFont typeface="PT Sans"/>
              <a:buChar char="•"/>
            </a:pPr>
            <a:r>
              <a:rPr lang="en-US" sz="1800" dirty="0" smtClean="0">
                <a:solidFill>
                  <a:schemeClr val="dk1"/>
                </a:solidFill>
                <a:latin typeface="+mn-lt"/>
                <a:ea typeface="PT Sans"/>
                <a:cs typeface="PT Sans"/>
                <a:sym typeface="PT Sans"/>
              </a:rPr>
              <a:t>Over 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PT Sans"/>
                <a:cs typeface="PT Sans"/>
                <a:sym typeface="PT Sans"/>
              </a:rPr>
              <a:t>100 volunteers from </a:t>
            </a:r>
            <a:r>
              <a:rPr lang="en-US" sz="1800" dirty="0" smtClean="0">
                <a:solidFill>
                  <a:schemeClr val="dk1"/>
                </a:solidFill>
                <a:latin typeface="+mn-lt"/>
                <a:ea typeface="PT Sans"/>
                <a:cs typeface="PT Sans"/>
                <a:sym typeface="PT Sans"/>
              </a:rPr>
              <a:t>Raleigh/Durham area and 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PT Sans"/>
                <a:cs typeface="PT Sans"/>
                <a:sym typeface="PT Sans"/>
              </a:rPr>
              <a:t>medical staff </a:t>
            </a:r>
            <a:r>
              <a:rPr lang="en-US" sz="1800" dirty="0" smtClean="0">
                <a:solidFill>
                  <a:schemeClr val="dk1"/>
                </a:solidFill>
                <a:latin typeface="+mn-lt"/>
                <a:ea typeface="PT Sans"/>
                <a:cs typeface="PT Sans"/>
                <a:sym typeface="PT Sans"/>
              </a:rPr>
              <a:t>assisted.</a:t>
            </a:r>
            <a:endParaRPr lang="en-US" sz="1800" dirty="0">
              <a:solidFill>
                <a:schemeClr val="dk1"/>
              </a:solidFill>
              <a:latin typeface="+mn-lt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+mn-lt"/>
              <a:ea typeface="PT Sans"/>
              <a:cs typeface="PT Sans"/>
              <a:sym typeface="PT Sans"/>
            </a:endParaRPr>
          </a:p>
          <a:p>
            <a:pPr marL="457200" marR="0" lvl="0" indent="-355600" algn="l" rtl="0">
              <a:spcBef>
                <a:spcPts val="0"/>
              </a:spcBef>
              <a:buClr>
                <a:schemeClr val="dk1"/>
              </a:buClr>
              <a:buSzPct val="100000"/>
              <a:buFont typeface="PT Sans"/>
              <a:buChar char="•"/>
            </a:pPr>
            <a:r>
              <a:rPr lang="en-US" sz="1800" dirty="0">
                <a:solidFill>
                  <a:schemeClr val="dk1"/>
                </a:solidFill>
                <a:latin typeface="+mn-lt"/>
                <a:ea typeface="PT Sans"/>
                <a:cs typeface="PT Sans"/>
                <a:sym typeface="PT Sans"/>
              </a:rPr>
              <a:t>Specialized </a:t>
            </a:r>
            <a:r>
              <a:rPr lang="en-US" sz="1800" dirty="0" smtClean="0">
                <a:solidFill>
                  <a:schemeClr val="dk1"/>
                </a:solidFill>
                <a:latin typeface="+mn-lt"/>
                <a:ea typeface="PT Sans"/>
                <a:cs typeface="PT Sans"/>
                <a:sym typeface="PT Sans"/>
              </a:rPr>
              <a:t>services 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PT Sans"/>
                <a:cs typeface="PT Sans"/>
                <a:sym typeface="PT Sans"/>
              </a:rPr>
              <a:t>included dental screening, </a:t>
            </a:r>
            <a:r>
              <a:rPr lang="en-US" sz="1800" dirty="0" smtClean="0">
                <a:solidFill>
                  <a:schemeClr val="dk1"/>
                </a:solidFill>
                <a:latin typeface="+mn-lt"/>
                <a:ea typeface="PT Sans"/>
                <a:cs typeface="PT Sans"/>
                <a:sym typeface="PT Sans"/>
              </a:rPr>
              <a:t>detailed 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PT Sans"/>
                <a:cs typeface="PT Sans"/>
                <a:sym typeface="PT Sans"/>
              </a:rPr>
              <a:t>vision center, HIV/STD testing and screening services, immunizations and mammogram screenings.</a:t>
            </a: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Shape 2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81744"/>
            <a:ext cx="9144002" cy="6094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USA – Region 5</a:t>
            </a:r>
            <a:endParaRPr lang="en-IN" sz="32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1691640"/>
            <a:ext cx="8229600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C00000"/>
                </a:solidFill>
              </a:rPr>
              <a:t>North Central Region Sai Conference and Retreat with Free Medical Camp,- JCYS Camp Henry Horner, Ingleside, </a:t>
            </a:r>
            <a:r>
              <a:rPr lang="en-US" b="1" dirty="0" smtClean="0">
                <a:solidFill>
                  <a:srgbClr val="C00000"/>
                </a:solidFill>
              </a:rPr>
              <a:t>Illinois</a:t>
            </a:r>
            <a:endParaRPr lang="en-US" b="1" dirty="0" smtClean="0"/>
          </a:p>
          <a:p>
            <a:pPr lvl="1">
              <a:lnSpc>
                <a:spcPct val="150000"/>
              </a:lnSpc>
            </a:pPr>
            <a:r>
              <a:rPr lang="en-US" dirty="0" smtClean="0"/>
              <a:t>August </a:t>
            </a:r>
            <a:r>
              <a:rPr lang="en-US" dirty="0"/>
              <a:t>29 - September 1, </a:t>
            </a:r>
            <a:r>
              <a:rPr lang="en-US" dirty="0" smtClean="0"/>
              <a:t>2014.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Free </a:t>
            </a:r>
            <a:r>
              <a:rPr lang="en-US" dirty="0"/>
              <a:t>Medical Camp was conducted during the Sai Retreat. </a:t>
            </a:r>
            <a:r>
              <a:rPr lang="en-US" dirty="0" smtClean="0"/>
              <a:t>Health </a:t>
            </a:r>
            <a:r>
              <a:rPr lang="en-US" dirty="0"/>
              <a:t>education and health screening was performed. Blood pressure and blood tests </a:t>
            </a:r>
            <a:r>
              <a:rPr lang="en-US" dirty="0" smtClean="0"/>
              <a:t>were </a:t>
            </a:r>
            <a:r>
              <a:rPr lang="en-US" dirty="0"/>
              <a:t>also performed.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C00000"/>
                </a:solidFill>
              </a:rPr>
              <a:t>The LEAP Retreat </a:t>
            </a:r>
            <a:r>
              <a:rPr lang="en-US" b="1" dirty="0" smtClean="0">
                <a:solidFill>
                  <a:srgbClr val="C00000"/>
                </a:solidFill>
              </a:rPr>
              <a:t>–annual </a:t>
            </a:r>
            <a:r>
              <a:rPr lang="en-US" b="1" dirty="0">
                <a:solidFill>
                  <a:srgbClr val="C00000"/>
                </a:solidFill>
              </a:rPr>
              <a:t>event organized by the Minneapolis Sai </a:t>
            </a:r>
            <a:r>
              <a:rPr lang="en-US" b="1" dirty="0" smtClean="0">
                <a:solidFill>
                  <a:srgbClr val="C00000"/>
                </a:solidFill>
              </a:rPr>
              <a:t>Center, Minnesota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Focused </a:t>
            </a:r>
            <a:r>
              <a:rPr lang="en-US" dirty="0"/>
              <a:t>on personal </a:t>
            </a:r>
            <a:r>
              <a:rPr lang="en-US" dirty="0" smtClean="0"/>
              <a:t>transformation.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Fun </a:t>
            </a:r>
            <a:r>
              <a:rPr lang="en-US" dirty="0"/>
              <a:t>filled, balanced and interactive event </a:t>
            </a:r>
            <a:r>
              <a:rPr lang="en-US" dirty="0" smtClean="0"/>
              <a:t>designed </a:t>
            </a:r>
            <a:r>
              <a:rPr lang="en-US" dirty="0"/>
              <a:t>around the 5 Human Values and inspire personal growth.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11795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USA – Region 6</a:t>
            </a:r>
            <a:endParaRPr lang="en-IN" sz="32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1691640"/>
            <a:ext cx="8229600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Sai Elder Retreat - August 1-3, </a:t>
            </a:r>
            <a:r>
              <a:rPr lang="en-US" b="1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2014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latin typeface="+mn-lt"/>
                <a:cs typeface="Times New Roman" panose="02020603050405020304" pitchFamily="18" charset="0"/>
              </a:rPr>
              <a:t>Over 40 </a:t>
            </a:r>
            <a:r>
              <a:rPr lang="en-US" dirty="0" smtClean="0">
                <a:latin typeface="+mn-lt"/>
                <a:cs typeface="Times New Roman" panose="02020603050405020304" pitchFamily="18" charset="0"/>
              </a:rPr>
              <a:t>attendees: 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Designed for elders (age 60 </a:t>
            </a:r>
            <a:r>
              <a:rPr lang="en-US" dirty="0" err="1">
                <a:latin typeface="+mn-lt"/>
                <a:cs typeface="Times New Roman" panose="02020603050405020304" pitchFamily="18" charset="0"/>
              </a:rPr>
              <a:t>yrs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+) and pre‐elders (</a:t>
            </a:r>
            <a:r>
              <a:rPr lang="en-US" dirty="0" smtClean="0">
                <a:latin typeface="+mn-lt"/>
                <a:cs typeface="Times New Roman" panose="02020603050405020304" pitchFamily="18" charset="0"/>
              </a:rPr>
              <a:t>50‐59)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latin typeface="+mn-lt"/>
                <a:cs typeface="Times New Roman" panose="02020603050405020304" pitchFamily="18" charset="0"/>
              </a:rPr>
              <a:t>Theme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: Becoming Wisdom – Becoming </a:t>
            </a:r>
            <a:r>
              <a:rPr lang="en-US" dirty="0" smtClean="0">
                <a:latin typeface="+mn-lt"/>
                <a:cs typeface="Times New Roman" panose="02020603050405020304" pitchFamily="18" charset="0"/>
              </a:rPr>
              <a:t>Oneness.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Region-6 </a:t>
            </a:r>
            <a:r>
              <a:rPr lang="en-US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Annual Retreat - August </a:t>
            </a:r>
            <a:r>
              <a:rPr lang="en-US" b="1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30 – September </a:t>
            </a:r>
            <a:r>
              <a:rPr lang="en-US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1, </a:t>
            </a:r>
            <a:r>
              <a:rPr lang="en-US" b="1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2014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latin typeface="+mn-lt"/>
                <a:cs typeface="Times New Roman" panose="02020603050405020304" pitchFamily="18" charset="0"/>
              </a:rPr>
              <a:t>Silver 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Falls Conference </a:t>
            </a:r>
            <a:r>
              <a:rPr lang="en-US" dirty="0" smtClean="0">
                <a:latin typeface="+mn-lt"/>
                <a:cs typeface="Times New Roman" panose="02020603050405020304" pitchFamily="18" charset="0"/>
              </a:rPr>
              <a:t>Center, 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Sublimity, Oregon; </a:t>
            </a:r>
            <a:endParaRPr lang="en-US" dirty="0" smtClean="0">
              <a:latin typeface="+mn-lt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dirty="0" smtClean="0">
                <a:latin typeface="+mn-lt"/>
                <a:cs typeface="Times New Roman" panose="02020603050405020304" pitchFamily="18" charset="0"/>
              </a:rPr>
              <a:t>Theme: The 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Power of </a:t>
            </a:r>
            <a:r>
              <a:rPr lang="en-US" dirty="0" smtClean="0">
                <a:latin typeface="+mn-lt"/>
                <a:cs typeface="Times New Roman" panose="02020603050405020304" pitchFamily="18" charset="0"/>
              </a:rPr>
              <a:t>Love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latin typeface="+mn-lt"/>
                <a:cs typeface="Times New Roman" panose="02020603050405020304" pitchFamily="18" charset="0"/>
              </a:rPr>
              <a:t>Guest speakers: 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Dr. Sam Sandweiss, Sharon Sandweiss, and Michele </a:t>
            </a:r>
            <a:r>
              <a:rPr lang="en-US" dirty="0" err="1">
                <a:latin typeface="+mn-lt"/>
                <a:cs typeface="Times New Roman" panose="02020603050405020304" pitchFamily="18" charset="0"/>
              </a:rPr>
              <a:t>Kaplowitz</a:t>
            </a:r>
            <a:endParaRPr lang="en-US" dirty="0"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Narayana Seva Project - October 12, </a:t>
            </a:r>
            <a:r>
              <a:rPr lang="en-US" b="1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2014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latin typeface="+mn-lt"/>
                <a:cs typeface="Times New Roman" panose="02020603050405020304" pitchFamily="18" charset="0"/>
              </a:rPr>
              <a:t>Men’s 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and Women’s Shelter, Seattle, </a:t>
            </a:r>
            <a:r>
              <a:rPr lang="en-US" dirty="0" smtClean="0">
                <a:latin typeface="+mn-lt"/>
                <a:cs typeface="Times New Roman" panose="02020603050405020304" pitchFamily="18" charset="0"/>
              </a:rPr>
              <a:t>Washington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latin typeface="+mn-lt"/>
                <a:cs typeface="Times New Roman" panose="02020603050405020304" pitchFamily="18" charset="0"/>
              </a:rPr>
              <a:t>Served over 700 dinner 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to </a:t>
            </a:r>
            <a:r>
              <a:rPr lang="en-US" dirty="0" smtClean="0">
                <a:latin typeface="+mn-lt"/>
                <a:cs typeface="Times New Roman" panose="02020603050405020304" pitchFamily="18" charset="0"/>
              </a:rPr>
              <a:t>residents 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at Tent City and Union Gospel </a:t>
            </a:r>
            <a:r>
              <a:rPr lang="en-US" dirty="0" smtClean="0">
                <a:latin typeface="+mn-lt"/>
                <a:cs typeface="Times New Roman" panose="02020603050405020304" pitchFamily="18" charset="0"/>
              </a:rPr>
              <a:t>Church</a:t>
            </a:r>
            <a:endParaRPr lang="en-US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884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USA – Region 7</a:t>
            </a:r>
            <a:endParaRPr lang="en-IN" sz="32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1691640"/>
            <a:ext cx="8229600" cy="4525963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Hayward City Sandwich </a:t>
            </a:r>
            <a:r>
              <a:rPr lang="en-US" b="1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project.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Monthly project from Fremont center – 200 sandwiches are prepared at homes and distributed to homeless in Hayward City. </a:t>
            </a:r>
          </a:p>
          <a:p>
            <a:r>
              <a:rPr lang="en-US" b="1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Sai Summer Course Coordinated by Region 7 Young Adults.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Region 7 YAs conducted a literacy program to help the Hispanic farm workers and children in Morgan Hill, California.</a:t>
            </a:r>
          </a:p>
          <a:p>
            <a:pPr marL="635000" lvl="1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Assist adult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farm workers with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English,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kids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mathematics, reading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 building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Day On the Beach Regional Service </a:t>
            </a:r>
            <a:r>
              <a:rPr lang="en-US" b="1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Project.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Annual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service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Sponsored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Shared Adventures, a group that provides individuals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disabilities the opportunity to experience adventure through ocean sports such as kayaking, outrigger canoeing, SCUBA diving, and taking beach wheelchair rides along the seaside and in the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surf.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year’s Day on the Beach,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 volunteers helped over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 children and adults with special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needs.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total, approximately 800 individuals were served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including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people with disabilities, family members, friends, and caregivers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75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/>
        </p:nvSpPr>
        <p:spPr>
          <a:xfrm>
            <a:off x="838200" y="128804"/>
            <a:ext cx="7696199" cy="924600"/>
          </a:xfrm>
          <a:prstGeom prst="rect">
            <a:avLst/>
          </a:prstGeom>
          <a:noFill/>
          <a:ln>
            <a:noFill/>
          </a:ln>
        </p:spPr>
        <p:txBody>
          <a:bodyPr lIns="228600" tIns="114300" rIns="228600" bIns="1143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Region 8:</a:t>
            </a:r>
            <a:r>
              <a:rPr lang="en-US" sz="2400" b="1" dirty="0" smtClean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93</a:t>
            </a:r>
            <a:r>
              <a:rPr lang="en-US" sz="2400" b="1" baseline="30000" dirty="0" smtClean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rd</a:t>
            </a:r>
            <a:r>
              <a:rPr lang="en-US" sz="2400" b="1" dirty="0" smtClean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Elementary School, Los Angeles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400" b="1" dirty="0" smtClean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School </a:t>
            </a:r>
            <a:r>
              <a:rPr lang="en-US" sz="2400" b="1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lang="en-US" sz="2400" b="1" dirty="0" smtClean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enovation Project</a:t>
            </a:r>
            <a:endParaRPr lang="en-US" sz="2400" b="1" dirty="0">
              <a:solidFill>
                <a:srgbClr val="00B0F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6" name="Shape 186"/>
          <p:cNvSpPr/>
          <p:nvPr/>
        </p:nvSpPr>
        <p:spPr>
          <a:xfrm>
            <a:off x="304800" y="1142025"/>
            <a:ext cx="2666999" cy="533399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550" b="1" i="0" u="none" strike="noStrike" cap="none" baseline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ABOUT THE PROGRAM</a:t>
            </a:r>
          </a:p>
        </p:txBody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304800" y="1871227"/>
            <a:ext cx="8839200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indent="-355600">
              <a:lnSpc>
                <a:spcPct val="150000"/>
              </a:lnSpc>
              <a:spcBef>
                <a:spcPts val="0"/>
              </a:spcBef>
              <a:buSzPct val="100000"/>
              <a:buFont typeface="PT Sans"/>
              <a:buChar char="•"/>
            </a:pPr>
            <a:r>
              <a:rPr lang="en-IN" sz="1800" dirty="0" smtClean="0"/>
              <a:t>USA, Region </a:t>
            </a:r>
            <a:r>
              <a:rPr lang="en-IN" sz="1800" dirty="0"/>
              <a:t>8 has adopted three schools in Southern </a:t>
            </a:r>
            <a:r>
              <a:rPr lang="en-IN" sz="1800" dirty="0" smtClean="0"/>
              <a:t>California.</a:t>
            </a:r>
          </a:p>
          <a:p>
            <a:pPr marL="457200" indent="-355600">
              <a:lnSpc>
                <a:spcPct val="150000"/>
              </a:lnSpc>
              <a:spcBef>
                <a:spcPts val="0"/>
              </a:spcBef>
              <a:buSzPct val="100000"/>
              <a:buFont typeface="PT Sans"/>
              <a:buChar char="•"/>
            </a:pPr>
            <a:r>
              <a:rPr lang="en-IN" sz="1800" dirty="0" smtClean="0"/>
              <a:t>As </a:t>
            </a:r>
            <a:r>
              <a:rPr lang="en-IN" sz="1800" dirty="0"/>
              <a:t>part of </a:t>
            </a:r>
            <a:r>
              <a:rPr lang="en-IN" sz="1800" dirty="0" smtClean="0"/>
              <a:t>“Serve </a:t>
            </a:r>
            <a:r>
              <a:rPr lang="en-IN" sz="1800" dirty="0"/>
              <a:t>T</a:t>
            </a:r>
            <a:r>
              <a:rPr lang="en-IN" sz="1800" dirty="0" smtClean="0"/>
              <a:t>he Planet”, 20 Sai volunteers painted the interior </a:t>
            </a:r>
            <a:r>
              <a:rPr lang="en-IN" sz="1800" dirty="0"/>
              <a:t>and exterior of two buildings on September 20, </a:t>
            </a:r>
            <a:r>
              <a:rPr lang="en-IN" sz="1800" dirty="0" smtClean="0"/>
              <a:t>2014.</a:t>
            </a:r>
          </a:p>
          <a:p>
            <a:pPr marL="101600" indent="0">
              <a:lnSpc>
                <a:spcPct val="150000"/>
              </a:lnSpc>
              <a:spcBef>
                <a:spcPts val="0"/>
              </a:spcBef>
              <a:buSzPct val="100000"/>
              <a:buNone/>
            </a:pPr>
            <a:r>
              <a:rPr lang="en-US" sz="1800" u="sng" dirty="0" smtClean="0"/>
              <a:t>BEFORE PAINTING</a:t>
            </a:r>
            <a:r>
              <a:rPr lang="en-US" sz="1800" dirty="0" smtClean="0"/>
              <a:t>				</a:t>
            </a:r>
            <a:r>
              <a:rPr lang="en-US" sz="1800" u="sng" dirty="0" smtClean="0"/>
              <a:t>AFTER PAINTING</a:t>
            </a:r>
            <a:endParaRPr lang="en-IN" sz="1800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07360"/>
            <a:ext cx="4084320" cy="30506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471" y="4003163"/>
            <a:ext cx="5077529" cy="285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56757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397"/>
            <a:ext cx="9144000" cy="514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741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/>
        </p:nvSpPr>
        <p:spPr>
          <a:xfrm>
            <a:off x="304800" y="128804"/>
            <a:ext cx="8503920" cy="924600"/>
          </a:xfrm>
          <a:prstGeom prst="rect">
            <a:avLst/>
          </a:prstGeom>
          <a:noFill/>
          <a:ln>
            <a:noFill/>
          </a:ln>
        </p:spPr>
        <p:txBody>
          <a:bodyPr lIns="228600" tIns="114300" rIns="228600" bIns="1143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Region 10: </a:t>
            </a:r>
            <a:r>
              <a:rPr lang="en-US" sz="2400" b="1" dirty="0" smtClean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SAI (Service-Awareness-Integration) Event – Dallas, Texas</a:t>
            </a:r>
            <a:endParaRPr lang="en-US" sz="2400" b="1" dirty="0">
              <a:solidFill>
                <a:srgbClr val="00B0F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4" name="Shape 224"/>
          <p:cNvSpPr/>
          <p:nvPr/>
        </p:nvSpPr>
        <p:spPr>
          <a:xfrm>
            <a:off x="304800" y="1142025"/>
            <a:ext cx="2666999" cy="533399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550" b="1" i="0" u="none" strike="noStrike" cap="none" baseline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ABOUT THE PROGRAM</a:t>
            </a:r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304800" y="2098465"/>
            <a:ext cx="8587740" cy="392895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C00000"/>
                </a:solidFill>
              </a:rPr>
              <a:t>Region </a:t>
            </a:r>
            <a:r>
              <a:rPr lang="en-US" sz="1800" b="1" dirty="0">
                <a:solidFill>
                  <a:srgbClr val="C00000"/>
                </a:solidFill>
              </a:rPr>
              <a:t>10 </a:t>
            </a:r>
            <a:r>
              <a:rPr lang="en-US" sz="1800" dirty="0" smtClean="0"/>
              <a:t>organized the </a:t>
            </a:r>
            <a:r>
              <a:rPr lang="en-US" sz="1800" dirty="0"/>
              <a:t>inaugural SAI (Service-Awareness-Integration) event</a:t>
            </a:r>
            <a:r>
              <a:rPr lang="en-US" sz="1800" dirty="0" smtClean="0"/>
              <a:t>, “Loving </a:t>
            </a:r>
            <a:r>
              <a:rPr lang="en-US" sz="1800" dirty="0"/>
              <a:t>All and Serving All: The Role of Human Values in Society,” in Dallas, </a:t>
            </a:r>
            <a:r>
              <a:rPr lang="en-US" sz="1800" dirty="0" smtClean="0"/>
              <a:t>Texas, on 3</a:t>
            </a:r>
            <a:r>
              <a:rPr lang="en-US" sz="1800" baseline="30000" dirty="0" smtClean="0"/>
              <a:t>rd</a:t>
            </a:r>
            <a:r>
              <a:rPr lang="en-US" sz="1800" dirty="0" smtClean="0"/>
              <a:t> May 2014.</a:t>
            </a:r>
            <a:endParaRPr lang="en-US" sz="18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smtClean="0"/>
              <a:t>300 </a:t>
            </a:r>
            <a:r>
              <a:rPr lang="en-US" sz="1800" dirty="0"/>
              <a:t>community leaders and more than 70 </a:t>
            </a:r>
            <a:r>
              <a:rPr lang="en-US" sz="1800" dirty="0" smtClean="0"/>
              <a:t>organizations came together  </a:t>
            </a:r>
            <a:r>
              <a:rPr lang="en-US" sz="1800" dirty="0"/>
              <a:t>to raise awareness about </a:t>
            </a:r>
            <a:r>
              <a:rPr lang="en-US" sz="1800" dirty="0" smtClean="0"/>
              <a:t>societal </a:t>
            </a:r>
            <a:r>
              <a:rPr lang="en-US" sz="1800" dirty="0"/>
              <a:t>needs and </a:t>
            </a:r>
            <a:r>
              <a:rPr lang="en-US" sz="1800" dirty="0" smtClean="0"/>
              <a:t>service </a:t>
            </a:r>
            <a:r>
              <a:rPr lang="en-US" sz="1800" dirty="0"/>
              <a:t>initiatives, and to develop </a:t>
            </a:r>
            <a:r>
              <a:rPr lang="en-US" sz="1800" dirty="0" smtClean="0"/>
              <a:t>commitments </a:t>
            </a:r>
            <a:r>
              <a:rPr lang="en-US" sz="1800" dirty="0"/>
              <a:t>to take action.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The </a:t>
            </a:r>
            <a:r>
              <a:rPr lang="en-US" sz="1800" dirty="0" smtClean="0"/>
              <a:t>Honorable </a:t>
            </a:r>
            <a:r>
              <a:rPr lang="en-US" sz="1800" dirty="0"/>
              <a:t>Ms. Monica Alonzo, Deputy Mayor Pro Tempore, Dallas, conveyed a special “City of Dallas Recognition” to the SSIO from the Mayor of Dallas, the </a:t>
            </a:r>
            <a:r>
              <a:rPr lang="en-US" sz="1800" dirty="0" smtClean="0"/>
              <a:t>Honorable </a:t>
            </a:r>
            <a:r>
              <a:rPr lang="en-US" sz="1800" dirty="0"/>
              <a:t>Mike Rawlings</a:t>
            </a:r>
            <a:r>
              <a:rPr lang="en-US" sz="1800" dirty="0" smtClean="0"/>
              <a:t>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49769592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455" y="1122996"/>
            <a:ext cx="7412345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39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/>
        </p:nvSpPr>
        <p:spPr>
          <a:xfrm>
            <a:off x="304800" y="128804"/>
            <a:ext cx="8488680" cy="924600"/>
          </a:xfrm>
          <a:prstGeom prst="rect">
            <a:avLst/>
          </a:prstGeom>
          <a:noFill/>
          <a:ln>
            <a:noFill/>
          </a:ln>
        </p:spPr>
        <p:txBody>
          <a:bodyPr lIns="228600" tIns="114300" rIns="228600" bIns="114300" anchor="ctr" anchorCtr="0">
            <a:noAutofit/>
          </a:bodyPr>
          <a:lstStyle/>
          <a:p>
            <a:pPr lvl="0" algn="ctr">
              <a:buSzPct val="25000"/>
            </a:pPr>
            <a:r>
              <a:rPr lang="en-US" sz="2400" b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Region 1:</a:t>
            </a:r>
            <a:r>
              <a:rPr lang="en-US" sz="2400" b="1" dirty="0" smtClean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One </a:t>
            </a:r>
            <a:r>
              <a:rPr lang="en-US" sz="2400" b="1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Voice - Musical “Summer Showers” Workshop - Aug 2, </a:t>
            </a:r>
            <a:r>
              <a:rPr lang="en-US" sz="2400" b="1" dirty="0" smtClean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2014</a:t>
            </a:r>
            <a:endParaRPr lang="en-US" sz="2400" b="1" dirty="0">
              <a:solidFill>
                <a:srgbClr val="00B0F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4" name="Shape 224"/>
          <p:cNvSpPr/>
          <p:nvPr/>
        </p:nvSpPr>
        <p:spPr>
          <a:xfrm>
            <a:off x="304800" y="1309665"/>
            <a:ext cx="2666999" cy="533399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550" b="1" i="0" u="none" strike="noStrike" cap="none" baseline="0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ABOUT THE PROGRAM</a:t>
            </a:r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304800" y="2212765"/>
            <a:ext cx="8587740" cy="31974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lvl="0" indent="-355600">
              <a:spcBef>
                <a:spcPts val="0"/>
              </a:spcBef>
              <a:buSzPct val="100000"/>
              <a:buFont typeface="PT Sans"/>
              <a:buChar char="•"/>
            </a:pPr>
            <a:r>
              <a:rPr lang="en-US" sz="1800" dirty="0">
                <a:solidFill>
                  <a:schemeClr val="dk1"/>
                </a:solidFill>
                <a:latin typeface="+mn-lt"/>
                <a:ea typeface="PT Sans"/>
                <a:cs typeface="PT Sans"/>
                <a:sym typeface="PT Sans"/>
              </a:rPr>
              <a:t>The </a:t>
            </a:r>
            <a:r>
              <a:rPr lang="en-US" sz="1800" dirty="0" smtClean="0">
                <a:solidFill>
                  <a:schemeClr val="dk1"/>
                </a:solidFill>
                <a:latin typeface="+mn-lt"/>
                <a:ea typeface="PT Sans"/>
                <a:cs typeface="PT Sans"/>
                <a:sym typeface="PT Sans"/>
              </a:rPr>
              <a:t>musical workshop 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PT Sans"/>
                <a:cs typeface="PT Sans"/>
                <a:sym typeface="PT Sans"/>
              </a:rPr>
              <a:t>was organized by the Young Adults and other Sai volunteers of </a:t>
            </a:r>
            <a:r>
              <a:rPr lang="en-US" sz="1800" b="1" dirty="0" smtClean="0">
                <a:solidFill>
                  <a:srgbClr val="C00000"/>
                </a:solidFill>
                <a:latin typeface="+mn-lt"/>
                <a:ea typeface="PT Sans"/>
                <a:cs typeface="PT Sans"/>
                <a:sym typeface="PT Sans"/>
              </a:rPr>
              <a:t>Region </a:t>
            </a:r>
            <a:r>
              <a:rPr lang="en-US" sz="1800" b="1" dirty="0">
                <a:solidFill>
                  <a:srgbClr val="C00000"/>
                </a:solidFill>
                <a:latin typeface="+mn-lt"/>
                <a:ea typeface="PT Sans"/>
                <a:cs typeface="PT Sans"/>
                <a:sym typeface="PT Sans"/>
              </a:rPr>
              <a:t>1 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PT Sans"/>
                <a:cs typeface="PT Sans"/>
                <a:sym typeface="PT Sans"/>
              </a:rPr>
              <a:t>at Northborough in Massachusetts on August 2, 2014.</a:t>
            </a:r>
          </a:p>
          <a:p>
            <a:pPr marL="457200" lvl="0" indent="-355600">
              <a:spcBef>
                <a:spcPts val="0"/>
              </a:spcBef>
              <a:buSzPct val="100000"/>
              <a:buFont typeface="PT Sans"/>
              <a:buChar char="•"/>
            </a:pPr>
            <a:endParaRPr lang="en-US" sz="1800" dirty="0">
              <a:solidFill>
                <a:schemeClr val="dk1"/>
              </a:solidFill>
              <a:latin typeface="+mn-lt"/>
              <a:ea typeface="PT Sans"/>
              <a:cs typeface="PT Sans"/>
              <a:sym typeface="PT Sans"/>
            </a:endParaRPr>
          </a:p>
          <a:p>
            <a:pPr marL="457200" lvl="0" indent="-355600">
              <a:spcBef>
                <a:spcPts val="0"/>
              </a:spcBef>
              <a:buSzPct val="100000"/>
              <a:buFont typeface="PT Sans"/>
              <a:buChar char="•"/>
            </a:pPr>
            <a:r>
              <a:rPr lang="en-US" sz="1800" dirty="0" smtClean="0">
                <a:solidFill>
                  <a:schemeClr val="dk1"/>
                </a:solidFill>
                <a:latin typeface="+mn-lt"/>
                <a:ea typeface="PT Sans"/>
                <a:cs typeface="PT Sans"/>
                <a:sym typeface="PT Sans"/>
              </a:rPr>
              <a:t>Songs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PT Sans"/>
                <a:cs typeface="PT Sans"/>
                <a:sym typeface="PT Sans"/>
              </a:rPr>
              <a:t>, hymns and chants from cultures spanning all the continents of the </a:t>
            </a:r>
            <a:r>
              <a:rPr lang="en-US" sz="1800" dirty="0" smtClean="0">
                <a:solidFill>
                  <a:schemeClr val="dk1"/>
                </a:solidFill>
                <a:latin typeface="+mn-lt"/>
                <a:ea typeface="PT Sans"/>
                <a:cs typeface="PT Sans"/>
                <a:sym typeface="PT Sans"/>
              </a:rPr>
              <a:t>world.</a:t>
            </a:r>
          </a:p>
          <a:p>
            <a:pPr marL="457200" lvl="0" indent="-355600">
              <a:spcBef>
                <a:spcPts val="0"/>
              </a:spcBef>
              <a:buSzPct val="100000"/>
              <a:buFont typeface="PT Sans"/>
              <a:buChar char="•"/>
            </a:pPr>
            <a:endParaRPr lang="en-US" sz="1800" dirty="0">
              <a:solidFill>
                <a:schemeClr val="dk1"/>
              </a:solidFill>
              <a:latin typeface="+mn-lt"/>
              <a:ea typeface="PT Sans"/>
              <a:cs typeface="PT Sans"/>
              <a:sym typeface="PT Sans"/>
            </a:endParaRPr>
          </a:p>
          <a:p>
            <a:pPr marL="457200" lvl="0" indent="-355600">
              <a:spcBef>
                <a:spcPts val="0"/>
              </a:spcBef>
              <a:buSzPct val="100000"/>
              <a:buFont typeface="PT Sans"/>
              <a:buChar char="•"/>
            </a:pPr>
            <a:r>
              <a:rPr lang="en-US" sz="1800" dirty="0" smtClean="0">
                <a:solidFill>
                  <a:schemeClr val="dk1"/>
                </a:solidFill>
                <a:latin typeface="+mn-lt"/>
                <a:ea typeface="PT Sans"/>
                <a:cs typeface="PT Sans"/>
                <a:sym typeface="PT Sans"/>
              </a:rPr>
              <a:t>Participants 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PT Sans"/>
                <a:cs typeface="PT Sans"/>
                <a:sym typeface="PT Sans"/>
              </a:rPr>
              <a:t>had an opportunity to listen and learn devotional singing from different languages, including, Dutch, Hebrew, and Arabic. </a:t>
            </a:r>
          </a:p>
        </p:txBody>
      </p:sp>
    </p:spTree>
    <p:extLst>
      <p:ext uri="{BB962C8B-B14F-4D97-AF65-F5344CB8AC3E}">
        <p14:creationId xmlns:p14="http://schemas.microsoft.com/office/powerpoint/2010/main" val="403108140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2" y="790575"/>
            <a:ext cx="7915275" cy="5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38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838200" y="305929"/>
            <a:ext cx="7696199" cy="924600"/>
          </a:xfrm>
          <a:prstGeom prst="rect">
            <a:avLst/>
          </a:prstGeom>
          <a:noFill/>
          <a:ln>
            <a:noFill/>
          </a:ln>
        </p:spPr>
        <p:txBody>
          <a:bodyPr lIns="228600" tIns="114300" rIns="228600" bIns="1143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800" b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Region 2:</a:t>
            </a:r>
            <a:r>
              <a:rPr lang="en-US" sz="2800" b="1" dirty="0" smtClean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CPR </a:t>
            </a:r>
            <a:r>
              <a:rPr lang="en-US" sz="2800" b="1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Training Workshops</a:t>
            </a:r>
          </a:p>
        </p:txBody>
      </p:sp>
      <p:sp>
        <p:nvSpPr>
          <p:cNvPr id="129" name="Shape 129"/>
          <p:cNvSpPr/>
          <p:nvPr/>
        </p:nvSpPr>
        <p:spPr>
          <a:xfrm>
            <a:off x="633046" y="1310837"/>
            <a:ext cx="2666999" cy="533399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550" b="1" i="0" u="none" strike="noStrike" cap="none" baseline="0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ABOUT THE PROGRAM</a:t>
            </a:r>
          </a:p>
        </p:txBody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33046" y="2245706"/>
            <a:ext cx="8046720" cy="333916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36537" marR="0" lvl="0" indent="-236537" algn="l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PT Sans"/>
              <a:buChar char="•"/>
            </a:pPr>
            <a:r>
              <a:rPr lang="en-US" sz="1800" b="1" dirty="0" smtClean="0">
                <a:solidFill>
                  <a:srgbClr val="C00000"/>
                </a:solidFill>
                <a:latin typeface="+mn-lt"/>
                <a:ea typeface="PT Sans"/>
                <a:cs typeface="PT Sans"/>
                <a:sym typeface="PT Sans"/>
              </a:rPr>
              <a:t>Region 2 </a:t>
            </a:r>
            <a:r>
              <a:rPr lang="en-US" sz="1800" dirty="0" smtClean="0">
                <a:solidFill>
                  <a:schemeClr val="dk1"/>
                </a:solidFill>
                <a:latin typeface="+mn-lt"/>
                <a:ea typeface="PT Sans"/>
                <a:cs typeface="PT Sans"/>
                <a:sym typeface="PT Sans"/>
              </a:rPr>
              <a:t>summer 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PT Sans"/>
                <a:cs typeface="PT Sans"/>
                <a:sym typeface="PT Sans"/>
              </a:rPr>
              <a:t>service program focused on preparing for </a:t>
            </a:r>
            <a:r>
              <a:rPr lang="en-US" sz="1800" dirty="0" smtClean="0">
                <a:solidFill>
                  <a:schemeClr val="dk1"/>
                </a:solidFill>
                <a:latin typeface="+mn-lt"/>
                <a:ea typeface="PT Sans"/>
                <a:cs typeface="PT Sans"/>
                <a:sym typeface="PT Sans"/>
              </a:rPr>
              <a:t>health emergency. 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PT Sans"/>
                <a:cs typeface="PT Sans"/>
                <a:sym typeface="PT Sans"/>
              </a:rPr>
              <a:t>Most cardiac arrests in the USA occur outside the hospital and survival rates are extremely low.</a:t>
            </a:r>
          </a:p>
          <a:p>
            <a:pPr marL="236537" marR="0" lvl="0" indent="-236537" algn="l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PT Sans"/>
              <a:buChar char="•"/>
            </a:pPr>
            <a:r>
              <a:rPr lang="en-US" sz="1800" b="1" dirty="0">
                <a:solidFill>
                  <a:schemeClr val="dk1"/>
                </a:solidFill>
                <a:latin typeface="+mn-lt"/>
                <a:ea typeface="PT Sans"/>
                <a:cs typeface="PT Sans"/>
                <a:sym typeface="PT Sans"/>
              </a:rPr>
              <a:t>Six CPR (Cardio Pulmonary Resuscitation) Training workshops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PT Sans"/>
                <a:cs typeface="PT Sans"/>
                <a:sym typeface="PT Sans"/>
              </a:rPr>
              <a:t> were conducted for Sai volunteers across the states of NY, NJ, PA, MD and VA.</a:t>
            </a:r>
          </a:p>
          <a:p>
            <a:pPr marL="236537" marR="0" lvl="0" indent="-236537" algn="l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PT Sans"/>
              <a:buChar char="•"/>
            </a:pPr>
            <a:r>
              <a:rPr lang="en-US" sz="1800" dirty="0">
                <a:solidFill>
                  <a:schemeClr val="dk1"/>
                </a:solidFill>
                <a:latin typeface="+mn-lt"/>
                <a:ea typeface="PT Sans"/>
                <a:cs typeface="PT Sans"/>
                <a:sym typeface="PT Sans"/>
              </a:rPr>
              <a:t>Over 200 Sai volunteers received hands on knowledge on performing CPR compressions and using an Automated External Defibrillator (AED</a:t>
            </a:r>
            <a:r>
              <a:rPr lang="en-US" sz="1800" dirty="0" smtClean="0">
                <a:solidFill>
                  <a:schemeClr val="dk1"/>
                </a:solidFill>
                <a:latin typeface="+mn-lt"/>
                <a:ea typeface="PT Sans"/>
                <a:cs typeface="PT Sans"/>
                <a:sym typeface="PT Sans"/>
              </a:rPr>
              <a:t>)</a:t>
            </a:r>
            <a:endParaRPr lang="en-US" sz="1800" dirty="0">
              <a:solidFill>
                <a:schemeClr val="dk1"/>
              </a:solidFill>
              <a:latin typeface="+mn-lt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hape 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/>
          <p:nvPr/>
        </p:nvSpPr>
        <p:spPr>
          <a:xfrm>
            <a:off x="5219700" y="1771650"/>
            <a:ext cx="3733800" cy="40195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200" b="0" i="0" u="none" strike="noStrike" cap="none" baseline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The Deputy Mayor of the City of Dallas, during her opening remarks, provided the SSIO with a Special Recognition prepared by Dallas Mayor Mike Rawlings for the Event</a:t>
            </a:r>
          </a:p>
          <a:p>
            <a:pPr marL="236538" marR="0" lvl="0" indent="-236538" algn="ctr" rtl="0">
              <a:lnSpc>
                <a:spcPct val="120000"/>
              </a:lnSpc>
              <a:spcBef>
                <a:spcPts val="444"/>
              </a:spcBef>
              <a:spcAft>
                <a:spcPts val="0"/>
              </a:spcAft>
              <a:buNone/>
            </a:pPr>
            <a:endParaRPr sz="2200" b="0" i="0" u="none" strike="noStrike" cap="none" baseline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36538" marR="0" lvl="0" indent="-95568" algn="ctr" rtl="0">
              <a:lnSpc>
                <a:spcPct val="12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0" i="0" u="none" strike="noStrike" cap="none" baseline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36538" marR="0" lvl="0" indent="-174879" algn="ctr" rtl="0">
              <a:lnSpc>
                <a:spcPct val="120000"/>
              </a:lnSpc>
              <a:spcBef>
                <a:spcPts val="194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95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" name="Shape 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"/>
            <a:ext cx="9144000" cy="68579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61081"/>
            <a:ext cx="8229600" cy="152838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 3: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Back 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School Bash (BTSB) Service 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b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August 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 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 – Palm Beach, Florida</a:t>
            </a:r>
            <a:endParaRPr lang="en-IN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20075" y="1932191"/>
            <a:ext cx="72161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School </a:t>
            </a:r>
            <a:r>
              <a:rPr lang="en-US" dirty="0"/>
              <a:t>supplies </a:t>
            </a:r>
            <a:r>
              <a:rPr lang="en-US" dirty="0" smtClean="0"/>
              <a:t>distributed </a:t>
            </a:r>
            <a:r>
              <a:rPr lang="en-US" dirty="0"/>
              <a:t>to </a:t>
            </a:r>
            <a:r>
              <a:rPr lang="en-US" dirty="0" smtClean="0"/>
              <a:t>5,000 </a:t>
            </a:r>
            <a:r>
              <a:rPr lang="en-US" dirty="0"/>
              <a:t>underprivileged kids at the Palm Beach Convention </a:t>
            </a:r>
            <a:r>
              <a:rPr lang="en-US" dirty="0" smtClean="0"/>
              <a:t>Center in </a:t>
            </a:r>
            <a:r>
              <a:rPr lang="en-US" b="1" dirty="0" smtClean="0">
                <a:solidFill>
                  <a:srgbClr val="C00000"/>
                </a:solidFill>
              </a:rPr>
              <a:t>Region 3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86 </a:t>
            </a:r>
            <a:r>
              <a:rPr lang="en-US" dirty="0"/>
              <a:t>Sai volunteers assisted the students by escorting </a:t>
            </a:r>
            <a:r>
              <a:rPr lang="en-US" dirty="0" smtClean="0"/>
              <a:t>them, </a:t>
            </a:r>
            <a:r>
              <a:rPr lang="en-US" dirty="0"/>
              <a:t>restocking </a:t>
            </a:r>
            <a:r>
              <a:rPr lang="en-US" dirty="0" smtClean="0"/>
              <a:t>and distributing supplies</a:t>
            </a:r>
            <a:r>
              <a:rPr lang="en-US" dirty="0"/>
              <a:t>, </a:t>
            </a:r>
            <a:r>
              <a:rPr lang="en-US" dirty="0" smtClean="0"/>
              <a:t>multi-lingual translations, </a:t>
            </a:r>
            <a:r>
              <a:rPr lang="en-US" dirty="0"/>
              <a:t>and </a:t>
            </a:r>
            <a:r>
              <a:rPr lang="en-US" dirty="0" smtClean="0"/>
              <a:t>event coordination.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Many Sai </a:t>
            </a:r>
            <a:r>
              <a:rPr lang="en-US" dirty="0"/>
              <a:t>volunteers expressed a deep sense of gratitude for having the opportunity to assist these </a:t>
            </a:r>
            <a:r>
              <a:rPr lang="en-US" dirty="0" smtClean="0"/>
              <a:t>students.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344" y="4206240"/>
            <a:ext cx="3487602" cy="195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00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/>
        </p:nvSpPr>
        <p:spPr>
          <a:xfrm>
            <a:off x="838200" y="128804"/>
            <a:ext cx="7696199" cy="699883"/>
          </a:xfrm>
          <a:prstGeom prst="rect">
            <a:avLst/>
          </a:prstGeom>
          <a:noFill/>
          <a:ln>
            <a:noFill/>
          </a:ln>
        </p:spPr>
        <p:txBody>
          <a:bodyPr lIns="228600" tIns="114300" rIns="228600" bIns="1143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800" b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Region 3:</a:t>
            </a:r>
            <a:r>
              <a:rPr lang="en-US" sz="2800" b="1" dirty="0" smtClean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Tampa </a:t>
            </a:r>
            <a:r>
              <a:rPr lang="en-US" sz="2800" b="1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Eye Camp</a:t>
            </a:r>
          </a:p>
        </p:txBody>
      </p:sp>
      <p:sp>
        <p:nvSpPr>
          <p:cNvPr id="186" name="Shape 186"/>
          <p:cNvSpPr/>
          <p:nvPr/>
        </p:nvSpPr>
        <p:spPr>
          <a:xfrm>
            <a:off x="312420" y="828687"/>
            <a:ext cx="2666999" cy="533399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550" b="1" i="0" u="none" strike="noStrike" cap="none" baseline="0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ABOUT THE PROGRAM</a:t>
            </a:r>
          </a:p>
        </p:txBody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312420" y="1362086"/>
            <a:ext cx="8016240" cy="123633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55600" algn="l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PT Sans"/>
              <a:buChar char="•"/>
            </a:pPr>
            <a:r>
              <a:rPr lang="en-US" sz="1600" dirty="0">
                <a:solidFill>
                  <a:schemeClr val="dk1"/>
                </a:solidFill>
                <a:latin typeface="+mn-lt"/>
                <a:ea typeface="PT Sans"/>
                <a:cs typeface="PT Sans"/>
                <a:sym typeface="PT Sans"/>
              </a:rPr>
              <a:t>The Tampa Sai Center, along with the city of Clearwater</a:t>
            </a:r>
            <a:r>
              <a:rPr lang="en-US" sz="1600" dirty="0" smtClean="0">
                <a:solidFill>
                  <a:schemeClr val="dk1"/>
                </a:solidFill>
                <a:latin typeface="+mn-lt"/>
                <a:ea typeface="PT Sans"/>
                <a:cs typeface="PT Sans"/>
                <a:sym typeface="PT Sans"/>
              </a:rPr>
              <a:t>, Florida </a:t>
            </a:r>
            <a:r>
              <a:rPr lang="en-US" sz="1600" dirty="0">
                <a:solidFill>
                  <a:schemeClr val="dk1"/>
                </a:solidFill>
                <a:latin typeface="+mn-lt"/>
                <a:ea typeface="PT Sans"/>
                <a:cs typeface="PT Sans"/>
                <a:sym typeface="PT Sans"/>
              </a:rPr>
              <a:t>organized an Eye </a:t>
            </a:r>
            <a:r>
              <a:rPr lang="en-US" sz="1600" dirty="0" smtClean="0">
                <a:solidFill>
                  <a:schemeClr val="dk1"/>
                </a:solidFill>
                <a:latin typeface="+mn-lt"/>
                <a:ea typeface="PT Sans"/>
                <a:cs typeface="PT Sans"/>
                <a:sym typeface="PT Sans"/>
              </a:rPr>
              <a:t>camp</a:t>
            </a:r>
            <a:r>
              <a:rPr lang="en-US" sz="1600" dirty="0">
                <a:solidFill>
                  <a:schemeClr val="dk1"/>
                </a:solidFill>
                <a:latin typeface="+mn-lt"/>
                <a:ea typeface="PT Sans"/>
                <a:cs typeface="PT Sans"/>
                <a:sym typeface="PT Sans"/>
              </a:rPr>
              <a:t> </a:t>
            </a:r>
            <a:r>
              <a:rPr lang="en-US" sz="1600" dirty="0" smtClean="0">
                <a:solidFill>
                  <a:schemeClr val="dk1"/>
                </a:solidFill>
                <a:latin typeface="+mn-lt"/>
                <a:ea typeface="PT Sans"/>
                <a:cs typeface="PT Sans"/>
                <a:sym typeface="PT Sans"/>
              </a:rPr>
              <a:t>on 20</a:t>
            </a:r>
            <a:r>
              <a:rPr lang="en-US" sz="1600" baseline="30000" dirty="0" smtClean="0">
                <a:solidFill>
                  <a:schemeClr val="dk1"/>
                </a:solidFill>
                <a:latin typeface="+mn-lt"/>
                <a:ea typeface="PT Sans"/>
                <a:cs typeface="PT Sans"/>
                <a:sym typeface="PT Sans"/>
              </a:rPr>
              <a:t>th</a:t>
            </a:r>
            <a:r>
              <a:rPr lang="en-US" sz="1600" dirty="0" smtClean="0">
                <a:solidFill>
                  <a:schemeClr val="dk1"/>
                </a:solidFill>
                <a:latin typeface="+mn-lt"/>
                <a:ea typeface="PT Sans"/>
                <a:cs typeface="PT Sans"/>
                <a:sym typeface="PT Sans"/>
              </a:rPr>
              <a:t> September, 2014.</a:t>
            </a:r>
            <a:endParaRPr lang="en-US" sz="1600" dirty="0" smtClean="0">
              <a:solidFill>
                <a:schemeClr val="dk1"/>
              </a:solidFill>
              <a:latin typeface="+mn-lt"/>
              <a:ea typeface="PT Sans"/>
              <a:cs typeface="PT Sans"/>
              <a:sym typeface="PT Sans"/>
            </a:endParaRPr>
          </a:p>
          <a:p>
            <a:pPr marL="457200" marR="0" lvl="0" indent="-355600" algn="l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PT Sans"/>
              <a:buChar char="•"/>
            </a:pPr>
            <a:r>
              <a:rPr lang="en-US" sz="1600" dirty="0" smtClean="0">
                <a:solidFill>
                  <a:schemeClr val="dk1"/>
                </a:solidFill>
                <a:latin typeface="+mn-lt"/>
                <a:ea typeface="PT Sans"/>
                <a:cs typeface="PT Sans"/>
                <a:sym typeface="PT Sans"/>
              </a:rPr>
              <a:t>Over </a:t>
            </a:r>
            <a:r>
              <a:rPr lang="en-US" sz="1600" dirty="0">
                <a:solidFill>
                  <a:schemeClr val="dk1"/>
                </a:solidFill>
                <a:latin typeface="+mn-lt"/>
                <a:ea typeface="PT Sans"/>
                <a:cs typeface="PT Sans"/>
                <a:sym typeface="PT Sans"/>
              </a:rPr>
              <a:t>100 visitors and </a:t>
            </a:r>
            <a:r>
              <a:rPr lang="en-US" sz="1600" dirty="0" smtClean="0">
                <a:solidFill>
                  <a:schemeClr val="dk1"/>
                </a:solidFill>
                <a:latin typeface="+mn-lt"/>
                <a:ea typeface="PT Sans"/>
                <a:cs typeface="PT Sans"/>
                <a:sym typeface="PT Sans"/>
              </a:rPr>
              <a:t>Sai </a:t>
            </a:r>
            <a:r>
              <a:rPr lang="en-US" sz="1600" dirty="0">
                <a:solidFill>
                  <a:schemeClr val="dk1"/>
                </a:solidFill>
                <a:latin typeface="+mn-lt"/>
                <a:ea typeface="PT Sans"/>
                <a:cs typeface="PT Sans"/>
                <a:sym typeface="PT Sans"/>
              </a:rPr>
              <a:t>volunteers </a:t>
            </a:r>
            <a:r>
              <a:rPr lang="en-US" sz="1600" dirty="0" smtClean="0">
                <a:solidFill>
                  <a:schemeClr val="dk1"/>
                </a:solidFill>
                <a:latin typeface="+mn-lt"/>
                <a:ea typeface="PT Sans"/>
                <a:cs typeface="PT Sans"/>
                <a:sym typeface="PT Sans"/>
              </a:rPr>
              <a:t>participated.</a:t>
            </a:r>
            <a:endParaRPr lang="en-US" sz="1600" dirty="0">
              <a:solidFill>
                <a:schemeClr val="dk1"/>
              </a:solidFill>
              <a:latin typeface="+mn-lt"/>
              <a:ea typeface="PT Sans"/>
              <a:cs typeface="PT Sans"/>
              <a:sym typeface="PT Sans"/>
            </a:endParaRPr>
          </a:p>
        </p:txBody>
      </p:sp>
      <p:pic>
        <p:nvPicPr>
          <p:cNvPr id="5" name="Shape 217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9740" y="2667145"/>
            <a:ext cx="5486400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Shape 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859</Words>
  <Application>Microsoft Office PowerPoint</Application>
  <PresentationFormat>On-screen Show (4:3)</PresentationFormat>
  <Paragraphs>83</Paragraphs>
  <Slides>19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PT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Region 3: Back to School Bash (BTSB) Service Project August 9, 2014 – Palm Beach, Florida</vt:lpstr>
      <vt:lpstr>PowerPoint Presentation</vt:lpstr>
      <vt:lpstr>PowerPoint Presentation</vt:lpstr>
      <vt:lpstr>Region 3: Podiatry Camp – 1st November, 2014 St. Petersburg, Florida</vt:lpstr>
      <vt:lpstr>PowerPoint Presentation</vt:lpstr>
      <vt:lpstr>PowerPoint Presentation</vt:lpstr>
      <vt:lpstr>USA – Region 5</vt:lpstr>
      <vt:lpstr>USA – Region 6</vt:lpstr>
      <vt:lpstr>USA – Region 7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Anupom Ganguli</dc:creator>
  <cp:lastModifiedBy>Anupom Ganguli</cp:lastModifiedBy>
  <cp:revision>21</cp:revision>
  <dcterms:modified xsi:type="dcterms:W3CDTF">2014-11-11T07:06:58Z</dcterms:modified>
</cp:coreProperties>
</file>