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6" r:id="rId2"/>
    <p:sldId id="257" r:id="rId3"/>
    <p:sldId id="267" r:id="rId4"/>
    <p:sldId id="263" r:id="rId5"/>
    <p:sldId id="258" r:id="rId6"/>
    <p:sldId id="268" r:id="rId7"/>
    <p:sldId id="270" r:id="rId8"/>
    <p:sldId id="259" r:id="rId9"/>
    <p:sldId id="271" r:id="rId10"/>
    <p:sldId id="260" r:id="rId11"/>
    <p:sldId id="264" r:id="rId12"/>
    <p:sldId id="265" r:id="rId13"/>
    <p:sldId id="261" r:id="rId14"/>
    <p:sldId id="262" r:id="rId15"/>
    <p:sldId id="266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77" d="100"/>
          <a:sy n="77" d="100"/>
        </p:scale>
        <p:origin x="-1112" y="-1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6726063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787" y="4243845"/>
            <a:ext cx="2307831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6726064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6833787" y="2590078"/>
            <a:ext cx="2307832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0242" y="2733709"/>
            <a:ext cx="6069268" cy="1373070"/>
          </a:xfrm>
        </p:spPr>
        <p:txBody>
          <a:bodyPr anchor="b">
            <a:noAutofit/>
          </a:bodyPr>
          <a:lstStyle>
            <a:lvl1pPr algn="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0241" y="4394040"/>
            <a:ext cx="6108101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671" y="2633530"/>
            <a:ext cx="1571584" cy="1566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655505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24" name="Picture 23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5" name="Picture 24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3" y="4711617"/>
            <a:ext cx="6894770" cy="544482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31639" y="609598"/>
            <a:ext cx="6896534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1" y="5256098"/>
            <a:ext cx="6894772" cy="54781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213" y="4612639"/>
            <a:ext cx="1292772" cy="128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292856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22" name="Picture 21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3" name="Picture 22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255" y="609597"/>
            <a:ext cx="6896534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8" y="4710340"/>
            <a:ext cx="6889151" cy="1101764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213" y="4612639"/>
            <a:ext cx="1292772" cy="128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55048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30" name="Picture 29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1" name="Picture 30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921" y="616983"/>
            <a:ext cx="642514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89438" y="3660763"/>
            <a:ext cx="5987731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8" y="4710340"/>
            <a:ext cx="6903919" cy="110176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70932" y="748116"/>
            <a:ext cx="5334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967191" y="2998573"/>
            <a:ext cx="457200" cy="5847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213" y="4612639"/>
            <a:ext cx="1292772" cy="128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478299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23" name="Picture 22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4" name="Picture 23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8" y="4710340"/>
            <a:ext cx="6896534" cy="5898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9" y="5300150"/>
            <a:ext cx="6896534" cy="51195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213" y="4612639"/>
            <a:ext cx="1292772" cy="128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307956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24" name="Picture 23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5" name="Picture 24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32629" y="2329489"/>
            <a:ext cx="2194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39777" y="3015290"/>
            <a:ext cx="219456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878413" y="2336873"/>
            <a:ext cx="2194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2879710" y="3007906"/>
            <a:ext cx="219456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226136" y="2336873"/>
            <a:ext cx="2194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233520" y="3007905"/>
            <a:ext cx="219456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478" y="707945"/>
            <a:ext cx="1194522" cy="1190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93110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35" name="Picture 34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6" name="Picture 35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7" name="Rectangle 36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37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32391" y="4297503"/>
            <a:ext cx="21922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32391" y="2336873"/>
            <a:ext cx="2192257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32391" y="4873765"/>
            <a:ext cx="219225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870497" y="4297503"/>
            <a:ext cx="221507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870497" y="2336873"/>
            <a:ext cx="221507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2869483" y="4873764"/>
            <a:ext cx="2218004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231028" y="4297503"/>
            <a:ext cx="219433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231027" y="2336873"/>
            <a:ext cx="2194333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230934" y="4873762"/>
            <a:ext cx="2197239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478" y="707945"/>
            <a:ext cx="1194522" cy="1190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042490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7" name="Picture 16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8" name="Picture 17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19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478" y="707945"/>
            <a:ext cx="1194522" cy="1190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151477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rot="5400000">
            <a:off x="4575305" y="2747178"/>
            <a:ext cx="6862555" cy="1368199"/>
            <a:chOff x="2281445" y="609600"/>
            <a:chExt cx="6862555" cy="1368199"/>
          </a:xfrm>
        </p:grpSpPr>
        <p:sp>
          <p:nvSpPr>
            <p:cNvPr id="12" name="Rectangle 11"/>
            <p:cNvSpPr/>
            <p:nvPr/>
          </p:nvSpPr>
          <p:spPr>
            <a:xfrm>
              <a:off x="2281445" y="609601"/>
              <a:ext cx="5285695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7710769" y="609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64798" y="609597"/>
            <a:ext cx="1069602" cy="446193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241" y="609598"/>
            <a:ext cx="6576359" cy="532658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09321" y="5550473"/>
            <a:ext cx="1194522" cy="1190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706708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28" name="Picture 2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9" name="Picture 28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3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478" y="707945"/>
            <a:ext cx="1194522" cy="1190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436090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2728432"/>
            <a:ext cx="9161969" cy="1677035"/>
            <a:chOff x="0" y="2895600"/>
            <a:chExt cx="9161969" cy="1677035"/>
          </a:xfrm>
        </p:grpSpPr>
        <p:pic>
          <p:nvPicPr>
            <p:cNvPr id="19" name="Picture 18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0" name="Picture 19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1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2869895"/>
            <a:ext cx="688915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1639" y="4232172"/>
            <a:ext cx="688915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4417" y="2742832"/>
            <a:ext cx="1352504" cy="1348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174236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53228"/>
            <a:ext cx="688739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2336873"/>
            <a:ext cx="3357899" cy="35993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61128" y="2336873"/>
            <a:ext cx="3359661" cy="35993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478" y="707945"/>
            <a:ext cx="1194522" cy="1190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642186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29" name="Picture 28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0" name="Picture 29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Rectangle 31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30"/>
            <a:ext cx="6896534" cy="10809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0988" y="2336874"/>
            <a:ext cx="3145080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1638" y="3030009"/>
            <a:ext cx="3367045" cy="29061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82646" y="2336873"/>
            <a:ext cx="3145527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061129" y="3030009"/>
            <a:ext cx="3367044" cy="29061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478" y="707945"/>
            <a:ext cx="1194522" cy="1190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367489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6" name="Picture 15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7" name="Picture 16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478" y="707945"/>
            <a:ext cx="1194522" cy="1190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842088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HD-ShadowShort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71"/>
          <a:stretch/>
        </p:blipFill>
        <p:spPr>
          <a:xfrm>
            <a:off x="7717217" y="1973262"/>
            <a:ext cx="1444752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710769" y="609600"/>
            <a:ext cx="1433231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478" y="707945"/>
            <a:ext cx="1194522" cy="1190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529642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 userDrawn="1"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27"/>
            <a:ext cx="6896534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4385" y="2336874"/>
            <a:ext cx="3913788" cy="35993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1" y="2336873"/>
            <a:ext cx="2796240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478" y="707945"/>
            <a:ext cx="1194522" cy="1190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170510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10956" y="2336874"/>
            <a:ext cx="3917217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8" y="2336874"/>
            <a:ext cx="2798487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478" y="707945"/>
            <a:ext cx="1194522" cy="1190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401474"/>
      </p:ext>
    </p:extLst>
  </p:cSld>
  <p:clrMapOvr>
    <a:masterClrMapping/>
  </p:clrMapOvr>
  <p:transition xmlns:p14="http://schemas.microsoft.com/office/powerpoint/2010/main"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James\Desktop\msft\Berlin\build Assets\hashOverlaySD-FullResolve.png"/>
          <p:cNvPicPr>
            <a:picLocks noChangeAspect="1" noChangeArrowheads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2336873"/>
            <a:ext cx="6887389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053606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transition xmlns:p14="http://schemas.microsoft.com/office/powerpoint/2010/main" spd="slow">
    <p:fade/>
  </p:transition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Calibri Light" panose="020F03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Relationship Id="rId3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Relationship Id="rId3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Medical Activities SSIO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 smtClean="0"/>
              <a:t>Sathya</a:t>
            </a:r>
            <a:r>
              <a:rPr lang="en-US" dirty="0" smtClean="0"/>
              <a:t> </a:t>
            </a:r>
            <a:r>
              <a:rPr lang="en-US" dirty="0" err="1" smtClean="0"/>
              <a:t>Sai</a:t>
            </a:r>
            <a:r>
              <a:rPr lang="en-US" dirty="0" smtClean="0"/>
              <a:t> International Medical Committee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845587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Philippines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706" y="2392700"/>
            <a:ext cx="5425376" cy="3599316"/>
          </a:xfrm>
        </p:spPr>
        <p:txBody>
          <a:bodyPr/>
          <a:lstStyle/>
          <a:p>
            <a:r>
              <a:rPr lang="en-US" dirty="0" smtClean="0"/>
              <a:t>November 2013 – Typhoon</a:t>
            </a:r>
          </a:p>
          <a:p>
            <a:r>
              <a:rPr lang="en-US" dirty="0" smtClean="0"/>
              <a:t>December 2013 – SSIO visits Philippines</a:t>
            </a:r>
          </a:p>
          <a:p>
            <a:r>
              <a:rPr lang="en-US" dirty="0" smtClean="0"/>
              <a:t>February 2014 – Medical Camps begin</a:t>
            </a:r>
          </a:p>
          <a:p>
            <a:pPr lvl="1"/>
            <a:r>
              <a:rPr lang="en-US" dirty="0" smtClean="0"/>
              <a:t>Patients: 6,620</a:t>
            </a:r>
          </a:p>
          <a:p>
            <a:pPr lvl="1"/>
            <a:r>
              <a:rPr lang="en-US" dirty="0" smtClean="0"/>
              <a:t>Medicines: About 1.5 tons</a:t>
            </a:r>
          </a:p>
          <a:p>
            <a:pPr lvl="1"/>
            <a:r>
              <a:rPr lang="en-US" dirty="0" smtClean="0"/>
              <a:t>Wheelchairs: 9 villages</a:t>
            </a:r>
            <a:endParaRPr lang="en-US" dirty="0"/>
          </a:p>
        </p:txBody>
      </p:sp>
      <p:pic>
        <p:nvPicPr>
          <p:cNvPr id="4" name="Picture 3" descr="Medical Camp - Palangan Barangay 5, Philippin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108" y="3707598"/>
            <a:ext cx="4217892" cy="315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665368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Trinidad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462436"/>
            <a:ext cx="3882561" cy="2194242"/>
          </a:xfrm>
        </p:spPr>
        <p:txBody>
          <a:bodyPr/>
          <a:lstStyle/>
          <a:p>
            <a:r>
              <a:rPr lang="en-US" dirty="0" smtClean="0"/>
              <a:t>Children:</a:t>
            </a:r>
          </a:p>
          <a:p>
            <a:pPr lvl="1"/>
            <a:r>
              <a:rPr lang="en-US" dirty="0" smtClean="0"/>
              <a:t>114 babies seen, 25 cardiac interventional procedures</a:t>
            </a:r>
          </a:p>
          <a:p>
            <a:r>
              <a:rPr lang="en-US" dirty="0" smtClean="0"/>
              <a:t>Adults:</a:t>
            </a:r>
          </a:p>
          <a:p>
            <a:pPr lvl="1"/>
            <a:r>
              <a:rPr lang="en-US" dirty="0" smtClean="0"/>
              <a:t>68 angioplasties</a:t>
            </a:r>
            <a:endParaRPr lang="en-US" dirty="0"/>
          </a:p>
        </p:txBody>
      </p:sp>
      <p:pic>
        <p:nvPicPr>
          <p:cNvPr id="4" name="Picture 3" descr="Trinidad - Fixing heart defects in babi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850" y="3301899"/>
            <a:ext cx="5334151" cy="355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978487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Guyana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245982"/>
            <a:ext cx="3781542" cy="1761332"/>
          </a:xfrm>
        </p:spPr>
        <p:txBody>
          <a:bodyPr/>
          <a:lstStyle/>
          <a:p>
            <a:r>
              <a:rPr lang="en-US" dirty="0" smtClean="0"/>
              <a:t>At the invitation of the President of Guyana</a:t>
            </a:r>
          </a:p>
          <a:p>
            <a:pPr lvl="1"/>
            <a:r>
              <a:rPr lang="en-US" dirty="0" smtClean="0"/>
              <a:t>52 uterine fibroid surgeries performed</a:t>
            </a:r>
            <a:endParaRPr lang="en-US" dirty="0"/>
          </a:p>
        </p:txBody>
      </p:sp>
      <p:pic>
        <p:nvPicPr>
          <p:cNvPr id="4" name="Picture 3" descr="Guyana Doctor with Happy Patien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094" y="3217958"/>
            <a:ext cx="5337906" cy="3640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412645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Mobile Clinics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336874"/>
            <a:ext cx="5285825" cy="1752456"/>
          </a:xfrm>
        </p:spPr>
        <p:txBody>
          <a:bodyPr/>
          <a:lstStyle/>
          <a:p>
            <a:r>
              <a:rPr lang="en-US" dirty="0" smtClean="0"/>
              <a:t>4 countries – Indonesia, South Africa, Oman, Sri Lanka</a:t>
            </a:r>
          </a:p>
          <a:p>
            <a:r>
              <a:rPr lang="en-US" dirty="0" smtClean="0"/>
              <a:t>32,000 patients</a:t>
            </a:r>
          </a:p>
        </p:txBody>
      </p:sp>
      <p:pic>
        <p:nvPicPr>
          <p:cNvPr id="4" name="Picture 3" descr="Mobile Clinic Bus 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108" y="4114712"/>
            <a:ext cx="4217892" cy="2743288"/>
          </a:xfrm>
          <a:prstGeom prst="rect">
            <a:avLst/>
          </a:prstGeom>
        </p:spPr>
      </p:pic>
      <p:pic>
        <p:nvPicPr>
          <p:cNvPr id="5" name="Picture 4" descr="Sri Lanka MobileMedicalCamps_Ambulance_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94914"/>
            <a:ext cx="3684114" cy="276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925421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Blood Donation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894" y="2928516"/>
            <a:ext cx="3622799" cy="2324113"/>
          </a:xfrm>
        </p:spPr>
        <p:txBody>
          <a:bodyPr/>
          <a:lstStyle/>
          <a:p>
            <a:r>
              <a:rPr lang="en-US" dirty="0" smtClean="0"/>
              <a:t>10,000 pints of blood, 100 blood donation camps, 6 countries</a:t>
            </a:r>
          </a:p>
          <a:p>
            <a:r>
              <a:rPr lang="en-US" dirty="0" smtClean="0"/>
              <a:t>Awards in each of the 6 countries</a:t>
            </a:r>
            <a:endParaRPr lang="en-US" dirty="0"/>
          </a:p>
        </p:txBody>
      </p:sp>
      <p:pic>
        <p:nvPicPr>
          <p:cNvPr id="4" name="Picture 3" descr="3. Blood Donation Aaradhana Mahotsa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486" y="3030363"/>
            <a:ext cx="5103514" cy="382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524339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1639" y="2721567"/>
            <a:ext cx="6889150" cy="1409632"/>
          </a:xfrm>
        </p:spPr>
        <p:txBody>
          <a:bodyPr>
            <a:normAutofit/>
          </a:bodyPr>
          <a:lstStyle/>
          <a:p>
            <a:r>
              <a:rPr lang="en-US" sz="6000" dirty="0" smtClean="0"/>
              <a:t>Jai </a:t>
            </a:r>
            <a:r>
              <a:rPr lang="en-US" sz="6000" dirty="0" err="1" smtClean="0"/>
              <a:t>Sai</a:t>
            </a:r>
            <a:r>
              <a:rPr lang="en-US" sz="6000" dirty="0" smtClean="0"/>
              <a:t> Ram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859805331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Magnitude of Global Medical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Clinics: 100,000 patients, 28 clinics, 9 countries</a:t>
            </a:r>
          </a:p>
          <a:p>
            <a:r>
              <a:rPr lang="en-US" dirty="0" smtClean="0"/>
              <a:t>Camps: 72,000 patients, 144 camps, 35 countries</a:t>
            </a:r>
          </a:p>
          <a:p>
            <a:r>
              <a:rPr lang="en-US" dirty="0" smtClean="0"/>
              <a:t>Mobile Clinics: 32,000 patients, 4 countries</a:t>
            </a:r>
          </a:p>
          <a:p>
            <a:r>
              <a:rPr lang="en-US" dirty="0" smtClean="0"/>
              <a:t>Blood Donation: 10,000 pints of blood, 100 blood donation camps, 6 countries </a:t>
            </a:r>
          </a:p>
          <a:p>
            <a:r>
              <a:rPr lang="en-US" dirty="0" smtClean="0"/>
              <a:t>Volunteers: More than 3,500, 6 continents</a:t>
            </a:r>
          </a:p>
          <a:p>
            <a:r>
              <a:rPr lang="en-US" dirty="0" smtClean="0"/>
              <a:t>India</a:t>
            </a:r>
          </a:p>
          <a:p>
            <a:pPr lvl="1"/>
            <a:r>
              <a:rPr lang="en-US" dirty="0" smtClean="0"/>
              <a:t>53 doctors and dentists rotated, 6,900 patients</a:t>
            </a:r>
          </a:p>
          <a:p>
            <a:pPr lvl="1"/>
            <a:r>
              <a:rPr lang="en-US" dirty="0" err="1" smtClean="0"/>
              <a:t>Prasanthinilayam</a:t>
            </a:r>
            <a:r>
              <a:rPr lang="en-US" dirty="0" smtClean="0"/>
              <a:t>: 2 medical camps, 5,900 patients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747861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Impact and Efficiency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SSIMC – 172,000 patients, 35 countries, </a:t>
            </a:r>
            <a:r>
              <a:rPr lang="en-US" dirty="0" smtClean="0"/>
              <a:t>$46,000</a:t>
            </a:r>
            <a:endParaRPr lang="en-US" dirty="0" smtClean="0"/>
          </a:p>
          <a:p>
            <a:pPr lvl="1"/>
            <a:r>
              <a:rPr lang="en-US" dirty="0" smtClean="0"/>
              <a:t>Advertising and fundraising expenses - $0.00</a:t>
            </a:r>
          </a:p>
          <a:p>
            <a:pPr lvl="1"/>
            <a:r>
              <a:rPr lang="en-US" dirty="0"/>
              <a:t>Expense - </a:t>
            </a:r>
            <a:r>
              <a:rPr lang="en-US" dirty="0" smtClean="0"/>
              <a:t>$</a:t>
            </a:r>
            <a:r>
              <a:rPr lang="en-US" dirty="0" smtClean="0"/>
              <a:t>0.27</a:t>
            </a:r>
            <a:r>
              <a:rPr lang="en-US" dirty="0" smtClean="0"/>
              <a:t> </a:t>
            </a:r>
            <a:r>
              <a:rPr lang="en-US" dirty="0"/>
              <a:t>per patient 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A large medical NGO – 9 million patients, 70 countries, $220,000,000 </a:t>
            </a:r>
          </a:p>
          <a:p>
            <a:pPr lvl="1"/>
            <a:r>
              <a:rPr lang="en-US" dirty="0" smtClean="0"/>
              <a:t>Advertising and fundraising expenses - $25,000,000 Expense - $24 per patient</a:t>
            </a:r>
          </a:p>
          <a:p>
            <a:pPr marL="457200" lvl="1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92639507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Recognition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001912"/>
            <a:ext cx="6887389" cy="485608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Commendation - National Blood Bank, Nepal </a:t>
            </a:r>
          </a:p>
          <a:p>
            <a:pPr lvl="1"/>
            <a:r>
              <a:rPr lang="en-US" dirty="0" smtClean="0"/>
              <a:t>SSIO “Most Significant Blood Donor Group”</a:t>
            </a:r>
          </a:p>
          <a:p>
            <a:r>
              <a:rPr lang="en-US" dirty="0" smtClean="0"/>
              <a:t>Award – Ministry of Health, Botswana</a:t>
            </a:r>
          </a:p>
          <a:p>
            <a:pPr lvl="1"/>
            <a:r>
              <a:rPr lang="en-US" dirty="0" smtClean="0"/>
              <a:t>“Best Blood Donating Church”</a:t>
            </a:r>
          </a:p>
          <a:p>
            <a:r>
              <a:rPr lang="en-US" dirty="0" smtClean="0"/>
              <a:t>Award – Ministry of Health, Kuwait</a:t>
            </a:r>
          </a:p>
          <a:p>
            <a:pPr lvl="1"/>
            <a:r>
              <a:rPr lang="en-US" dirty="0" smtClean="0"/>
              <a:t>“Best </a:t>
            </a:r>
            <a:r>
              <a:rPr lang="en-US" dirty="0" err="1" smtClean="0"/>
              <a:t>Organisation</a:t>
            </a:r>
            <a:r>
              <a:rPr lang="en-US" dirty="0" smtClean="0"/>
              <a:t> for Blood Donations”</a:t>
            </a:r>
          </a:p>
          <a:p>
            <a:r>
              <a:rPr lang="en-US" dirty="0" smtClean="0"/>
              <a:t>Award – Ministry of Health, Mauritius</a:t>
            </a:r>
          </a:p>
          <a:p>
            <a:pPr lvl="1"/>
            <a:r>
              <a:rPr lang="en-US" dirty="0" smtClean="0"/>
              <a:t>Best Blood Donor</a:t>
            </a:r>
          </a:p>
          <a:p>
            <a:r>
              <a:rPr lang="en-US" dirty="0" smtClean="0"/>
              <a:t>Award – Ministry of Health, Oman</a:t>
            </a:r>
          </a:p>
          <a:p>
            <a:pPr lvl="1"/>
            <a:r>
              <a:rPr lang="en-US" dirty="0" smtClean="0"/>
              <a:t>Best Blood Donor</a:t>
            </a:r>
          </a:p>
          <a:p>
            <a:r>
              <a:rPr lang="en-US" dirty="0" smtClean="0"/>
              <a:t>Recognition– South Africa</a:t>
            </a:r>
          </a:p>
          <a:p>
            <a:pPr lvl="1"/>
            <a:r>
              <a:rPr lang="en-US" dirty="0" smtClean="0"/>
              <a:t>Blood Donation</a:t>
            </a:r>
          </a:p>
          <a:p>
            <a:r>
              <a:rPr lang="en-US" dirty="0" smtClean="0"/>
              <a:t>Proclamation </a:t>
            </a:r>
            <a:r>
              <a:rPr lang="en-US" dirty="0"/>
              <a:t>- St. Louis Missouri, USA </a:t>
            </a:r>
          </a:p>
          <a:p>
            <a:pPr lvl="1"/>
            <a:r>
              <a:rPr lang="en-US" dirty="0"/>
              <a:t>“</a:t>
            </a:r>
            <a:r>
              <a:rPr lang="en-US" dirty="0" err="1"/>
              <a:t>Sathya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 Free Medical Camp Day”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265162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Prasanthinilayam</a:t>
            </a:r>
            <a:endParaRPr lang="en-US" dirty="0"/>
          </a:p>
        </p:txBody>
      </p:sp>
      <p:pic>
        <p:nvPicPr>
          <p:cNvPr id="4" name="Picture 3" descr="Prasanthinilayam, India- A child receiving treatment for acute asthma-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35" y="2134107"/>
            <a:ext cx="4479548" cy="4589976"/>
          </a:xfrm>
          <a:prstGeom prst="rect">
            <a:avLst/>
          </a:prstGeom>
        </p:spPr>
      </p:pic>
      <p:pic>
        <p:nvPicPr>
          <p:cNvPr id="5" name="Picture 4" descr="PrasantiNilayam - Pediatrician treating a child-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361" y="2133049"/>
            <a:ext cx="3449504" cy="4599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965360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Medical Camps</a:t>
            </a:r>
            <a:endParaRPr lang="en-US" dirty="0"/>
          </a:p>
        </p:txBody>
      </p:sp>
      <p:sp>
        <p:nvSpPr>
          <p:cNvPr id="7" name="Shape 82"/>
          <p:cNvSpPr txBox="1">
            <a:spLocks/>
          </p:cNvSpPr>
          <p:nvPr/>
        </p:nvSpPr>
        <p:spPr>
          <a:xfrm>
            <a:off x="0" y="2902033"/>
            <a:ext cx="3968593" cy="221912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 sz="1800">
                <a:solidFill>
                  <a:srgbClr val="000000"/>
                </a:solidFill>
              </a:defRPr>
            </a:pPr>
            <a:r>
              <a:rPr lang="en-US" sz="3400" dirty="0" smtClean="0">
                <a:solidFill>
                  <a:srgbClr val="FFFFFF"/>
                </a:solidFill>
              </a:rPr>
              <a:t>	</a:t>
            </a:r>
            <a:r>
              <a:rPr lang="en-US" sz="2800" dirty="0" smtClean="0">
                <a:solidFill>
                  <a:srgbClr val="FFFFFF"/>
                </a:solidFill>
              </a:rPr>
              <a:t>Kazakhstan</a:t>
            </a:r>
          </a:p>
          <a:p>
            <a:pPr>
              <a:defRPr sz="1800">
                <a:solidFill>
                  <a:srgbClr val="000000"/>
                </a:solidFill>
              </a:defRPr>
            </a:pPr>
            <a:r>
              <a:rPr lang="en-US" dirty="0" smtClean="0">
                <a:solidFill>
                  <a:srgbClr val="FFFFFF"/>
                </a:solidFill>
              </a:rPr>
              <a:t>125 volunteers including doctors </a:t>
            </a:r>
          </a:p>
          <a:p>
            <a:pPr>
              <a:defRPr sz="1800">
                <a:solidFill>
                  <a:srgbClr val="000000"/>
                </a:solidFill>
              </a:defRPr>
            </a:pPr>
            <a:r>
              <a:rPr lang="en-US" dirty="0" smtClean="0">
                <a:solidFill>
                  <a:srgbClr val="FFFFFF"/>
                </a:solidFill>
              </a:rPr>
              <a:t>2 medical camps, 5,721 patients</a:t>
            </a:r>
          </a:p>
          <a:p>
            <a:pPr>
              <a:defRPr sz="1800">
                <a:solidFill>
                  <a:srgbClr val="000000"/>
                </a:solidFill>
              </a:defRPr>
            </a:pPr>
            <a:r>
              <a:rPr lang="en-US" dirty="0" smtClean="0">
                <a:solidFill>
                  <a:srgbClr val="FFFFFF"/>
                </a:solidFill>
              </a:rPr>
              <a:t>3 Healthcare teams visited 10 villages in a 60 Km radius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8" name="Picture 7" descr="Kazakhstan - Patient being Served in Medical Cam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714" y="2925536"/>
            <a:ext cx="5243285" cy="3932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95641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Medical Clinic</a:t>
            </a:r>
            <a:endParaRPr lang="en-US" dirty="0"/>
          </a:p>
        </p:txBody>
      </p:sp>
      <p:pic>
        <p:nvPicPr>
          <p:cNvPr id="5" name="Picture 3" descr="Spence and patient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32864" y="3059224"/>
            <a:ext cx="2311136" cy="3798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P219218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035819"/>
            <a:ext cx="3160443" cy="2369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Pediatric Sign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33618" y="3050175"/>
            <a:ext cx="3391344" cy="3807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544038"/>
            <a:ext cx="3131581" cy="2313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76689923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Medical Supplies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Shipment of goods and supplies to India </a:t>
            </a:r>
            <a:r>
              <a:rPr lang="en-US" u="sng" dirty="0" smtClean="0"/>
              <a:t>valued</a:t>
            </a:r>
            <a:r>
              <a:rPr lang="en-US" dirty="0" smtClean="0"/>
              <a:t> at US$ </a:t>
            </a:r>
            <a:r>
              <a:rPr lang="en-US" dirty="0" smtClean="0"/>
              <a:t>233,875</a:t>
            </a:r>
            <a:endParaRPr lang="en-US" dirty="0" smtClean="0"/>
          </a:p>
          <a:p>
            <a:r>
              <a:rPr lang="en-US" dirty="0" smtClean="0"/>
              <a:t>Medicines and transportation of medicines to Philippines valued at US$ 46,000</a:t>
            </a:r>
          </a:p>
          <a:p>
            <a:r>
              <a:rPr lang="en-US" dirty="0" smtClean="0"/>
              <a:t>Total 2013-2014 global</a:t>
            </a:r>
            <a:r>
              <a:rPr lang="en-US" dirty="0" smtClean="0"/>
              <a:t>: US$ </a:t>
            </a:r>
            <a:r>
              <a:rPr lang="en-US" dirty="0" smtClean="0"/>
              <a:t>279,875</a:t>
            </a:r>
          </a:p>
          <a:p>
            <a:r>
              <a:rPr lang="en-US" dirty="0" smtClean="0"/>
              <a:t>Since 2009, Grand total: US$ 3.2 Million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2213146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034942" y="2078432"/>
            <a:ext cx="3216379" cy="4552755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Medical Supplies</a:t>
            </a:r>
            <a:endParaRPr lang="en-US" dirty="0"/>
          </a:p>
        </p:txBody>
      </p:sp>
      <p:pic>
        <p:nvPicPr>
          <p:cNvPr id="5" name="Content Placeholder 4" descr="SSSICMSNovember2014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816" r="-73816"/>
          <a:stretch>
            <a:fillRect/>
          </a:stretch>
        </p:blipFill>
        <p:spPr>
          <a:xfrm>
            <a:off x="533400" y="1863990"/>
            <a:ext cx="8225047" cy="4994010"/>
          </a:xfrm>
        </p:spPr>
      </p:pic>
    </p:spTree>
    <p:extLst>
      <p:ext uri="{BB962C8B-B14F-4D97-AF65-F5344CB8AC3E}">
        <p14:creationId xmlns:p14="http://schemas.microsoft.com/office/powerpoint/2010/main" val="321079944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aiPresentationOrange4x3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resentation2" id="{75469539-B3B1-4C60-9789-5D0ADB9D1AA3}" vid="{2824B3B7-00D4-4FD1-9C9D-27F02536B43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SaiPresentationOrange4x3.potx</Template>
  <TotalTime>273</TotalTime>
  <Words>369</Words>
  <Application>Microsoft Macintosh PowerPoint</Application>
  <PresentationFormat>On-screen Show (4:3)</PresentationFormat>
  <Paragraphs>68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SaiPresentationOrange4x3</vt:lpstr>
      <vt:lpstr>Medical Activities SSIO</vt:lpstr>
      <vt:lpstr>Magnitude of Global Medical Work</vt:lpstr>
      <vt:lpstr>Impact and Efficiency</vt:lpstr>
      <vt:lpstr>Recognition</vt:lpstr>
      <vt:lpstr>Prasanthinilayam</vt:lpstr>
      <vt:lpstr>Medical Camps</vt:lpstr>
      <vt:lpstr>Medical Clinic</vt:lpstr>
      <vt:lpstr>Medical Supplies</vt:lpstr>
      <vt:lpstr>Medical Supplies</vt:lpstr>
      <vt:lpstr>Philippines</vt:lpstr>
      <vt:lpstr>Trinidad</vt:lpstr>
      <vt:lpstr>Guyana</vt:lpstr>
      <vt:lpstr>Mobile Clinics</vt:lpstr>
      <vt:lpstr>Blood Donation</vt:lpstr>
      <vt:lpstr>Jai Sai Ram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Pravin Wagh</dc:creator>
  <cp:lastModifiedBy>V Sadanand</cp:lastModifiedBy>
  <cp:revision>27</cp:revision>
  <dcterms:created xsi:type="dcterms:W3CDTF">2014-06-08T17:09:16Z</dcterms:created>
  <dcterms:modified xsi:type="dcterms:W3CDTF">2014-11-19T04:08:07Z</dcterms:modified>
</cp:coreProperties>
</file>