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3" r:id="rId1"/>
  </p:sldMasterIdLst>
  <p:notesMasterIdLst>
    <p:notesMasterId r:id="rId12"/>
  </p:notesMasterIdLst>
  <p:sldIdLst>
    <p:sldId id="256" r:id="rId2"/>
    <p:sldId id="257" r:id="rId3"/>
    <p:sldId id="258" r:id="rId4"/>
    <p:sldId id="265" r:id="rId5"/>
    <p:sldId id="262" r:id="rId6"/>
    <p:sldId id="263" r:id="rId7"/>
    <p:sldId id="259" r:id="rId8"/>
    <p:sldId id="260" r:id="rId9"/>
    <p:sldId id="264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F8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02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10507C-C9E4-49BE-93E4-22E31FC68E5E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D87B492-ABF3-4B6C-A33D-F59E85EECADA}">
      <dgm:prSet phldrT="[Text]"/>
      <dgm:spPr/>
      <dgm:t>
        <a:bodyPr/>
        <a:lstStyle/>
        <a:p>
          <a:r>
            <a:rPr lang="en-US" b="1" dirty="0" smtClean="0"/>
            <a:t>Generation of Report</a:t>
          </a:r>
          <a:endParaRPr lang="en-US" b="1" dirty="0"/>
        </a:p>
      </dgm:t>
    </dgm:pt>
    <dgm:pt modelId="{729C5C5A-6125-4B4B-865C-218A06901D32}" type="parTrans" cxnId="{E34C6064-8E18-4C92-9EE7-40EE053ACBF0}">
      <dgm:prSet/>
      <dgm:spPr/>
      <dgm:t>
        <a:bodyPr/>
        <a:lstStyle/>
        <a:p>
          <a:endParaRPr lang="en-US"/>
        </a:p>
      </dgm:t>
    </dgm:pt>
    <dgm:pt modelId="{2F2263C3-E082-4B65-A6B4-A18A62FA0C4A}" type="sibTrans" cxnId="{E34C6064-8E18-4C92-9EE7-40EE053ACBF0}">
      <dgm:prSet/>
      <dgm:spPr/>
      <dgm:t>
        <a:bodyPr/>
        <a:lstStyle/>
        <a:p>
          <a:endParaRPr lang="en-US"/>
        </a:p>
      </dgm:t>
    </dgm:pt>
    <dgm:pt modelId="{CA3795BD-E9CC-424E-A8D9-E44F890D039A}">
      <dgm:prSet phldrT="[Text]"/>
      <dgm:spPr/>
      <dgm:t>
        <a:bodyPr/>
        <a:lstStyle/>
        <a:p>
          <a:r>
            <a:rPr lang="en-US" b="1" dirty="0" smtClean="0"/>
            <a:t>Review and Transmission</a:t>
          </a:r>
          <a:endParaRPr lang="en-US" b="1" dirty="0"/>
        </a:p>
      </dgm:t>
    </dgm:pt>
    <dgm:pt modelId="{742AE38A-A740-49A9-9F76-291DE2936ADC}" type="parTrans" cxnId="{601A631E-0B83-4D48-9D17-C15549BDFBBF}">
      <dgm:prSet/>
      <dgm:spPr/>
      <dgm:t>
        <a:bodyPr/>
        <a:lstStyle/>
        <a:p>
          <a:endParaRPr lang="en-US"/>
        </a:p>
      </dgm:t>
    </dgm:pt>
    <dgm:pt modelId="{C2E5CE26-C314-4D80-8D35-B12F1BCFB2F5}" type="sibTrans" cxnId="{601A631E-0B83-4D48-9D17-C15549BDFBBF}">
      <dgm:prSet/>
      <dgm:spPr/>
      <dgm:t>
        <a:bodyPr/>
        <a:lstStyle/>
        <a:p>
          <a:endParaRPr lang="en-US"/>
        </a:p>
      </dgm:t>
    </dgm:pt>
    <dgm:pt modelId="{EB8D614D-D99F-4075-BE43-0AFC2C4A46F5}">
      <dgm:prSet phldrT="[Text]"/>
      <dgm:spPr/>
      <dgm:t>
        <a:bodyPr/>
        <a:lstStyle/>
        <a:p>
          <a:r>
            <a:rPr lang="en-US" b="1" dirty="0" smtClean="0"/>
            <a:t>Distribution of Report, Article, Story..</a:t>
          </a:r>
          <a:endParaRPr lang="en-US" b="1" dirty="0"/>
        </a:p>
      </dgm:t>
    </dgm:pt>
    <dgm:pt modelId="{0C7A80B0-D7CC-4AE9-AE6D-FE8F795361C0}" type="parTrans" cxnId="{D62C7126-5E45-429D-99CA-98729A15B6C9}">
      <dgm:prSet/>
      <dgm:spPr/>
      <dgm:t>
        <a:bodyPr/>
        <a:lstStyle/>
        <a:p>
          <a:endParaRPr lang="en-US"/>
        </a:p>
      </dgm:t>
    </dgm:pt>
    <dgm:pt modelId="{4315D1DC-D609-4DA0-A044-A75C4FFB8A9C}" type="sibTrans" cxnId="{D62C7126-5E45-429D-99CA-98729A15B6C9}">
      <dgm:prSet/>
      <dgm:spPr/>
      <dgm:t>
        <a:bodyPr/>
        <a:lstStyle/>
        <a:p>
          <a:endParaRPr lang="en-US"/>
        </a:p>
      </dgm:t>
    </dgm:pt>
    <dgm:pt modelId="{97919747-51B3-4715-B80D-2490DD5F7C00}" type="pres">
      <dgm:prSet presAssocID="{AC10507C-C9E4-49BE-93E4-22E31FC68E5E}" presName="outerComposite" presStyleCnt="0">
        <dgm:presLayoutVars>
          <dgm:chMax val="5"/>
          <dgm:dir/>
          <dgm:resizeHandles val="exact"/>
        </dgm:presLayoutVars>
      </dgm:prSet>
      <dgm:spPr/>
    </dgm:pt>
    <dgm:pt modelId="{FB4EAA81-39F9-479A-94C0-7691C32FEB66}" type="pres">
      <dgm:prSet presAssocID="{AC10507C-C9E4-49BE-93E4-22E31FC68E5E}" presName="dummyMaxCanvas" presStyleCnt="0">
        <dgm:presLayoutVars/>
      </dgm:prSet>
      <dgm:spPr/>
    </dgm:pt>
    <dgm:pt modelId="{6D408D6D-9E60-4BC2-A262-FF4E9117932D}" type="pres">
      <dgm:prSet presAssocID="{AC10507C-C9E4-49BE-93E4-22E31FC68E5E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79BC4D-653E-4CB9-AED7-EA9F3CDB4216}" type="pres">
      <dgm:prSet presAssocID="{AC10507C-C9E4-49BE-93E4-22E31FC68E5E}" presName="ThreeNodes_2" presStyleLbl="node1" presStyleIdx="1" presStyleCnt="3">
        <dgm:presLayoutVars>
          <dgm:bulletEnabled val="1"/>
        </dgm:presLayoutVars>
      </dgm:prSet>
      <dgm:spPr/>
    </dgm:pt>
    <dgm:pt modelId="{DE9FC50D-57EB-4A12-84F9-C627EC4EB75D}" type="pres">
      <dgm:prSet presAssocID="{AC10507C-C9E4-49BE-93E4-22E31FC68E5E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987AEB-8816-42A0-94CF-1FEBF8A77673}" type="pres">
      <dgm:prSet presAssocID="{AC10507C-C9E4-49BE-93E4-22E31FC68E5E}" presName="ThreeConn_1-2" presStyleLbl="fgAccFollowNode1" presStyleIdx="0" presStyleCnt="2">
        <dgm:presLayoutVars>
          <dgm:bulletEnabled val="1"/>
        </dgm:presLayoutVars>
      </dgm:prSet>
      <dgm:spPr/>
    </dgm:pt>
    <dgm:pt modelId="{32242F9C-07AA-4CA6-B951-6D726723B0CE}" type="pres">
      <dgm:prSet presAssocID="{AC10507C-C9E4-49BE-93E4-22E31FC68E5E}" presName="ThreeConn_2-3" presStyleLbl="fgAccFollowNode1" presStyleIdx="1" presStyleCnt="2">
        <dgm:presLayoutVars>
          <dgm:bulletEnabled val="1"/>
        </dgm:presLayoutVars>
      </dgm:prSet>
      <dgm:spPr/>
    </dgm:pt>
    <dgm:pt modelId="{B76C435F-7E5E-4A2D-98B4-3A505B05D3A5}" type="pres">
      <dgm:prSet presAssocID="{AC10507C-C9E4-49BE-93E4-22E31FC68E5E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11DE80-2F36-49DD-AEF7-19D4C92EB34C}" type="pres">
      <dgm:prSet presAssocID="{AC10507C-C9E4-49BE-93E4-22E31FC68E5E}" presName="ThreeNodes_2_text" presStyleLbl="node1" presStyleIdx="2" presStyleCnt="3">
        <dgm:presLayoutVars>
          <dgm:bulletEnabled val="1"/>
        </dgm:presLayoutVars>
      </dgm:prSet>
      <dgm:spPr/>
    </dgm:pt>
    <dgm:pt modelId="{711F54CD-CF16-4C10-A798-1D80F69ED521}" type="pres">
      <dgm:prSet presAssocID="{AC10507C-C9E4-49BE-93E4-22E31FC68E5E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BFE8D1-1DF4-4CB9-ACB5-98DAB719214D}" type="presOf" srcId="{EB8D614D-D99F-4075-BE43-0AFC2C4A46F5}" destId="{DE9FC50D-57EB-4A12-84F9-C627EC4EB75D}" srcOrd="0" destOrd="0" presId="urn:microsoft.com/office/officeart/2005/8/layout/vProcess5"/>
    <dgm:cxn modelId="{1E24EABC-A5E7-4503-91C3-6F378064B5C3}" type="presOf" srcId="{AC10507C-C9E4-49BE-93E4-22E31FC68E5E}" destId="{97919747-51B3-4715-B80D-2490DD5F7C00}" srcOrd="0" destOrd="0" presId="urn:microsoft.com/office/officeart/2005/8/layout/vProcess5"/>
    <dgm:cxn modelId="{AF2BBD4A-7DD5-4CA7-A7E6-D236D556E32F}" type="presOf" srcId="{AD87B492-ABF3-4B6C-A33D-F59E85EECADA}" destId="{B76C435F-7E5E-4A2D-98B4-3A505B05D3A5}" srcOrd="1" destOrd="0" presId="urn:microsoft.com/office/officeart/2005/8/layout/vProcess5"/>
    <dgm:cxn modelId="{5CD5DF04-17F3-4055-B4B4-CAFD9FFCDD63}" type="presOf" srcId="{CA3795BD-E9CC-424E-A8D9-E44F890D039A}" destId="{3379BC4D-653E-4CB9-AED7-EA9F3CDB4216}" srcOrd="0" destOrd="0" presId="urn:microsoft.com/office/officeart/2005/8/layout/vProcess5"/>
    <dgm:cxn modelId="{9FE874D1-9245-436F-98F5-5A890ADEE802}" type="presOf" srcId="{CA3795BD-E9CC-424E-A8D9-E44F890D039A}" destId="{3B11DE80-2F36-49DD-AEF7-19D4C92EB34C}" srcOrd="1" destOrd="0" presId="urn:microsoft.com/office/officeart/2005/8/layout/vProcess5"/>
    <dgm:cxn modelId="{6B30E774-742D-4D99-991C-E7C6BA60F52C}" type="presOf" srcId="{2F2263C3-E082-4B65-A6B4-A18A62FA0C4A}" destId="{7E987AEB-8816-42A0-94CF-1FEBF8A77673}" srcOrd="0" destOrd="0" presId="urn:microsoft.com/office/officeart/2005/8/layout/vProcess5"/>
    <dgm:cxn modelId="{601A631E-0B83-4D48-9D17-C15549BDFBBF}" srcId="{AC10507C-C9E4-49BE-93E4-22E31FC68E5E}" destId="{CA3795BD-E9CC-424E-A8D9-E44F890D039A}" srcOrd="1" destOrd="0" parTransId="{742AE38A-A740-49A9-9F76-291DE2936ADC}" sibTransId="{C2E5CE26-C314-4D80-8D35-B12F1BCFB2F5}"/>
    <dgm:cxn modelId="{E34C6064-8E18-4C92-9EE7-40EE053ACBF0}" srcId="{AC10507C-C9E4-49BE-93E4-22E31FC68E5E}" destId="{AD87B492-ABF3-4B6C-A33D-F59E85EECADA}" srcOrd="0" destOrd="0" parTransId="{729C5C5A-6125-4B4B-865C-218A06901D32}" sibTransId="{2F2263C3-E082-4B65-A6B4-A18A62FA0C4A}"/>
    <dgm:cxn modelId="{AACEAE8D-F60D-45B5-BB39-4843D0C1165C}" type="presOf" srcId="{C2E5CE26-C314-4D80-8D35-B12F1BCFB2F5}" destId="{32242F9C-07AA-4CA6-B951-6D726723B0CE}" srcOrd="0" destOrd="0" presId="urn:microsoft.com/office/officeart/2005/8/layout/vProcess5"/>
    <dgm:cxn modelId="{2F1896BA-D816-429B-968F-D91E64A0849A}" type="presOf" srcId="{AD87B492-ABF3-4B6C-A33D-F59E85EECADA}" destId="{6D408D6D-9E60-4BC2-A262-FF4E9117932D}" srcOrd="0" destOrd="0" presId="urn:microsoft.com/office/officeart/2005/8/layout/vProcess5"/>
    <dgm:cxn modelId="{920A19B6-D8E7-4AA3-B0A3-565E1EAE8C1F}" type="presOf" srcId="{EB8D614D-D99F-4075-BE43-0AFC2C4A46F5}" destId="{711F54CD-CF16-4C10-A798-1D80F69ED521}" srcOrd="1" destOrd="0" presId="urn:microsoft.com/office/officeart/2005/8/layout/vProcess5"/>
    <dgm:cxn modelId="{D62C7126-5E45-429D-99CA-98729A15B6C9}" srcId="{AC10507C-C9E4-49BE-93E4-22E31FC68E5E}" destId="{EB8D614D-D99F-4075-BE43-0AFC2C4A46F5}" srcOrd="2" destOrd="0" parTransId="{0C7A80B0-D7CC-4AE9-AE6D-FE8F795361C0}" sibTransId="{4315D1DC-D609-4DA0-A044-A75C4FFB8A9C}"/>
    <dgm:cxn modelId="{6EB0F129-F2BB-413B-A872-EFAFC114DCB4}" type="presParOf" srcId="{97919747-51B3-4715-B80D-2490DD5F7C00}" destId="{FB4EAA81-39F9-479A-94C0-7691C32FEB66}" srcOrd="0" destOrd="0" presId="urn:microsoft.com/office/officeart/2005/8/layout/vProcess5"/>
    <dgm:cxn modelId="{F6A85666-31DB-4807-B96C-C56861F5EAFF}" type="presParOf" srcId="{97919747-51B3-4715-B80D-2490DD5F7C00}" destId="{6D408D6D-9E60-4BC2-A262-FF4E9117932D}" srcOrd="1" destOrd="0" presId="urn:microsoft.com/office/officeart/2005/8/layout/vProcess5"/>
    <dgm:cxn modelId="{BBAE2786-5905-48D0-B252-EE85E1DF738B}" type="presParOf" srcId="{97919747-51B3-4715-B80D-2490DD5F7C00}" destId="{3379BC4D-653E-4CB9-AED7-EA9F3CDB4216}" srcOrd="2" destOrd="0" presId="urn:microsoft.com/office/officeart/2005/8/layout/vProcess5"/>
    <dgm:cxn modelId="{03FE4997-D392-48FC-B199-7F4E400F9EC1}" type="presParOf" srcId="{97919747-51B3-4715-B80D-2490DD5F7C00}" destId="{DE9FC50D-57EB-4A12-84F9-C627EC4EB75D}" srcOrd="3" destOrd="0" presId="urn:microsoft.com/office/officeart/2005/8/layout/vProcess5"/>
    <dgm:cxn modelId="{DFBC7CA8-E623-4707-8B35-89F34F379B8E}" type="presParOf" srcId="{97919747-51B3-4715-B80D-2490DD5F7C00}" destId="{7E987AEB-8816-42A0-94CF-1FEBF8A77673}" srcOrd="4" destOrd="0" presId="urn:microsoft.com/office/officeart/2005/8/layout/vProcess5"/>
    <dgm:cxn modelId="{63DA6D54-77E9-4152-8FF6-6645C4DEEA81}" type="presParOf" srcId="{97919747-51B3-4715-B80D-2490DD5F7C00}" destId="{32242F9C-07AA-4CA6-B951-6D726723B0CE}" srcOrd="5" destOrd="0" presId="urn:microsoft.com/office/officeart/2005/8/layout/vProcess5"/>
    <dgm:cxn modelId="{14C0E1F4-1342-4F6B-9D88-982AFC27E409}" type="presParOf" srcId="{97919747-51B3-4715-B80D-2490DD5F7C00}" destId="{B76C435F-7E5E-4A2D-98B4-3A505B05D3A5}" srcOrd="6" destOrd="0" presId="urn:microsoft.com/office/officeart/2005/8/layout/vProcess5"/>
    <dgm:cxn modelId="{BEC24038-EF97-48BE-9440-A4900D999C64}" type="presParOf" srcId="{97919747-51B3-4715-B80D-2490DD5F7C00}" destId="{3B11DE80-2F36-49DD-AEF7-19D4C92EB34C}" srcOrd="7" destOrd="0" presId="urn:microsoft.com/office/officeart/2005/8/layout/vProcess5"/>
    <dgm:cxn modelId="{7A875897-4C92-4692-A2B1-6183E968110A}" type="presParOf" srcId="{97919747-51B3-4715-B80D-2490DD5F7C00}" destId="{711F54CD-CF16-4C10-A798-1D80F69ED52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408D6D-9E60-4BC2-A262-FF4E9117932D}">
      <dsp:nvSpPr>
        <dsp:cNvPr id="0" name=""/>
        <dsp:cNvSpPr/>
      </dsp:nvSpPr>
      <dsp:spPr>
        <a:xfrm>
          <a:off x="0" y="0"/>
          <a:ext cx="6703695" cy="130540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 smtClean="0"/>
            <a:t>Generation of Report</a:t>
          </a:r>
          <a:endParaRPr lang="en-US" sz="3400" b="1" kern="1200" dirty="0"/>
        </a:p>
      </dsp:txBody>
      <dsp:txXfrm>
        <a:off x="38234" y="38234"/>
        <a:ext cx="5295064" cy="1228933"/>
      </dsp:txXfrm>
    </dsp:sp>
    <dsp:sp modelId="{3379BC4D-653E-4CB9-AED7-EA9F3CDB4216}">
      <dsp:nvSpPr>
        <dsp:cNvPr id="0" name=""/>
        <dsp:cNvSpPr/>
      </dsp:nvSpPr>
      <dsp:spPr>
        <a:xfrm>
          <a:off x="591502" y="1522968"/>
          <a:ext cx="6703695" cy="130540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 smtClean="0"/>
            <a:t>Review and Transmission</a:t>
          </a:r>
          <a:endParaRPr lang="en-US" sz="3400" b="1" kern="1200" dirty="0"/>
        </a:p>
      </dsp:txBody>
      <dsp:txXfrm>
        <a:off x="629736" y="1561202"/>
        <a:ext cx="5187213" cy="1228933"/>
      </dsp:txXfrm>
    </dsp:sp>
    <dsp:sp modelId="{DE9FC50D-57EB-4A12-84F9-C627EC4EB75D}">
      <dsp:nvSpPr>
        <dsp:cNvPr id="0" name=""/>
        <dsp:cNvSpPr/>
      </dsp:nvSpPr>
      <dsp:spPr>
        <a:xfrm>
          <a:off x="1183004" y="3045936"/>
          <a:ext cx="6703695" cy="130540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 smtClean="0"/>
            <a:t>Distribution of Report, Article, Story..</a:t>
          </a:r>
          <a:endParaRPr lang="en-US" sz="3400" b="1" kern="1200" dirty="0"/>
        </a:p>
      </dsp:txBody>
      <dsp:txXfrm>
        <a:off x="1221238" y="3084170"/>
        <a:ext cx="5187213" cy="1228933"/>
      </dsp:txXfrm>
    </dsp:sp>
    <dsp:sp modelId="{7E987AEB-8816-42A0-94CF-1FEBF8A77673}">
      <dsp:nvSpPr>
        <dsp:cNvPr id="0" name=""/>
        <dsp:cNvSpPr/>
      </dsp:nvSpPr>
      <dsp:spPr>
        <a:xfrm>
          <a:off x="5855184" y="989929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046099" y="989929"/>
        <a:ext cx="466680" cy="638504"/>
      </dsp:txXfrm>
    </dsp:sp>
    <dsp:sp modelId="{32242F9C-07AA-4CA6-B951-6D726723B0CE}">
      <dsp:nvSpPr>
        <dsp:cNvPr id="0" name=""/>
        <dsp:cNvSpPr/>
      </dsp:nvSpPr>
      <dsp:spPr>
        <a:xfrm>
          <a:off x="6446686" y="2504195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637601" y="2504195"/>
        <a:ext cx="466680" cy="6385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88D30-CDFF-43BA-B24A-DF6DB7EAB715}" type="datetimeFigureOut">
              <a:rPr lang="en-IN" smtClean="0"/>
              <a:t>20-11-2014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367097-7C01-4D33-8A05-B2721877707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69597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52659-45BA-40B3-B2B2-3CFE0952B47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556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977F-2504-E741-85B4-8F01994E1F25}" type="datetimeFigureOut">
              <a:rPr lang="en-US" smtClean="0"/>
              <a:t>11/20/2014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671" y="2633530"/>
            <a:ext cx="1571584" cy="156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188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C16-FAF2-2C41-B697-563997C522AD}" type="datetimeFigureOut">
              <a:rPr lang="en-US" smtClean="0"/>
              <a:t>11/20/2014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478" y="707945"/>
            <a:ext cx="1194522" cy="119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78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D9EA-0687-604F-B97A-763B6765DF9F}" type="datetimeFigureOut">
              <a:rPr lang="en-US" smtClean="0"/>
              <a:t>11/20/2014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09321" y="5550473"/>
            <a:ext cx="1194522" cy="119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809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A02F-357D-AF42-B110-A7740AFDCA1B}" type="datetimeFigureOut">
              <a:rPr lang="en-US" smtClean="0"/>
              <a:t>11/20/2014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478" y="707945"/>
            <a:ext cx="1194522" cy="119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098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9B27-4D02-2940-AED5-BC8F2B3B1507}" type="datetimeFigureOut">
              <a:rPr lang="en-US" smtClean="0"/>
              <a:t>11/20/2014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417" y="2742832"/>
            <a:ext cx="1352504" cy="134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607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F7878-2C98-7449-BB8F-764A5EA8E558}" type="datetimeFigureOut">
              <a:rPr lang="en-US" smtClean="0"/>
              <a:t>11/20/2014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478" y="707945"/>
            <a:ext cx="1194522" cy="119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271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F403-9584-1749-B6AB-5E1C5F94527C}" type="datetimeFigureOut">
              <a:rPr lang="en-US" smtClean="0"/>
              <a:t>11/20/2014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478" y="707945"/>
            <a:ext cx="1194522" cy="119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704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0351-EB03-5444-BA93-B7E778374E24}" type="datetimeFigureOut">
              <a:rPr lang="en-US" smtClean="0"/>
              <a:t>11/20/2014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478" y="707945"/>
            <a:ext cx="1194522" cy="119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95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B90-FF7E-5041-AB9F-1BC0957AB829}" type="datetimeFigureOut">
              <a:rPr lang="en-US" smtClean="0"/>
              <a:t>11/20/2014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478" y="707945"/>
            <a:ext cx="1194522" cy="119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510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8CB6-48D8-4E47-B0D3-B56230F429D0}" type="datetimeFigureOut">
              <a:rPr lang="en-US" smtClean="0"/>
              <a:t>11/20/2014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478" y="707945"/>
            <a:ext cx="1194522" cy="119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72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16D3-DCE8-CC45-8106-AE5DFCD073F9}" type="datetimeFigureOut">
              <a:rPr lang="en-US" smtClean="0"/>
              <a:t>11/20/2014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478" y="707945"/>
            <a:ext cx="1194522" cy="119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500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FFFB4-400D-1240-AB24-6F86C96D4DFB}" type="datetimeFigureOut">
              <a:rPr lang="en-US" smtClean="0"/>
              <a:t>11/20/2014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49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mailto:MediaTeam@sssio.or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MediaTeam@sssio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2504" y="1400629"/>
            <a:ext cx="6711496" cy="86479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SSIO Media Coordination Committee</a:t>
            </a:r>
            <a:b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Progress Report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05374" y="4349209"/>
            <a:ext cx="3565755" cy="57113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November 2014</a:t>
            </a:r>
            <a:endParaRPr lang="en-US" sz="2800" dirty="0"/>
          </a:p>
        </p:txBody>
      </p:sp>
      <p:pic>
        <p:nvPicPr>
          <p:cNvPr id="5" name="Picture 4" descr="Sathya Sai Bab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54" y="1400629"/>
            <a:ext cx="1962150" cy="3333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684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001" y="1001482"/>
            <a:ext cx="5536913" cy="718461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2013-2014 SSIO Annual Report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854" y="2256970"/>
            <a:ext cx="7804597" cy="373170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April 2013 – March 2014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Zone Reports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Educational, Health, and </a:t>
            </a:r>
            <a:r>
              <a:rPr lang="en-US" sz="2400" u="sng" dirty="0" smtClean="0"/>
              <a:t>Youth Activities </a:t>
            </a:r>
            <a:r>
              <a:rPr lang="en-US" sz="2400" dirty="0" smtClean="0"/>
              <a:t>Reports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O</a:t>
            </a:r>
            <a:r>
              <a:rPr lang="en-US" sz="2400" dirty="0" smtClean="0"/>
              <a:t>ffered </a:t>
            </a:r>
            <a:r>
              <a:rPr lang="en-US" sz="2400" dirty="0" smtClean="0"/>
              <a:t>to Swami </a:t>
            </a:r>
            <a:r>
              <a:rPr lang="en-US" sz="2400" dirty="0" smtClean="0"/>
              <a:t>at 89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Birthday Celebration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i="1" dirty="0" smtClean="0">
                <a:solidFill>
                  <a:srgbClr val="FF0000"/>
                </a:solidFill>
              </a:rPr>
              <a:t>Thanks to Everyone who helped with Photos, Reports, Review…</a:t>
            </a:r>
            <a:endParaRPr lang="en-US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72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761999"/>
            <a:ext cx="2764970" cy="74748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Status Update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1" y="1644097"/>
            <a:ext cx="7605486" cy="468413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en-US" sz="2300" dirty="0" smtClean="0"/>
              <a:t>Media Committee formed Nov 2013</a:t>
            </a:r>
          </a:p>
          <a:p>
            <a:pPr>
              <a:lnSpc>
                <a:spcPct val="170000"/>
              </a:lnSpc>
            </a:pPr>
            <a:r>
              <a:rPr lang="en-US" sz="2300" dirty="0" smtClean="0"/>
              <a:t>Members: Alida Parkes, Pravin Wagh, Ashok Sakhrani, and Anupom Ganguli</a:t>
            </a:r>
          </a:p>
          <a:p>
            <a:pPr>
              <a:lnSpc>
                <a:spcPct val="170000"/>
              </a:lnSpc>
            </a:pPr>
            <a:r>
              <a:rPr lang="en-US" sz="2300" dirty="0" smtClean="0"/>
              <a:t>Zone Media Coordinators and Senior Officers</a:t>
            </a:r>
          </a:p>
          <a:p>
            <a:pPr>
              <a:lnSpc>
                <a:spcPct val="170000"/>
              </a:lnSpc>
            </a:pPr>
            <a:r>
              <a:rPr lang="en-US" sz="2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 Seminars held for all 11 Zones in October 2014 – Over 50 participants</a:t>
            </a:r>
          </a:p>
          <a:p>
            <a:pPr>
              <a:lnSpc>
                <a:spcPct val="170000"/>
              </a:lnSpc>
            </a:pPr>
            <a:r>
              <a:rPr lang="en-US" sz="2300" dirty="0" smtClean="0"/>
              <a:t>SSIO 2013-14 Annual Report prepared</a:t>
            </a:r>
          </a:p>
          <a:p>
            <a:pPr>
              <a:lnSpc>
                <a:spcPct val="170000"/>
              </a:lnSpc>
            </a:pPr>
            <a:r>
              <a:rPr lang="en-US" sz="2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New Initiatives in 2014</a:t>
            </a:r>
          </a:p>
          <a:p>
            <a:pPr lvl="1">
              <a:lnSpc>
                <a:spcPct val="170000"/>
              </a:lnSpc>
            </a:pPr>
            <a:r>
              <a:rPr lang="en-US" sz="1800" b="1" dirty="0">
                <a:solidFill>
                  <a:srgbClr val="FF0000"/>
                </a:solidFill>
              </a:rPr>
              <a:t>Introductory Videos (3) – under preparation</a:t>
            </a:r>
          </a:p>
          <a:p>
            <a:pPr lvl="1">
              <a:lnSpc>
                <a:spcPct val="170000"/>
              </a:lnSpc>
            </a:pP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</a:rPr>
              <a:t>Sathya Sai Universe Website – Launched April 2014 – Updated Regularly</a:t>
            </a:r>
          </a:p>
          <a:p>
            <a:pPr>
              <a:lnSpc>
                <a:spcPct val="170000"/>
              </a:lnSpc>
            </a:pPr>
            <a:r>
              <a:rPr lang="en-US" sz="2300" dirty="0" smtClean="0"/>
              <a:t>Articles, Pictures, and Video Quality Improving </a:t>
            </a:r>
            <a:r>
              <a:rPr lang="en-US" sz="2300" i="1" dirty="0" smtClean="0">
                <a:solidFill>
                  <a:srgbClr val="FF0000"/>
                </a:solidFill>
              </a:rPr>
              <a:t>– Thank You!</a:t>
            </a:r>
          </a:p>
        </p:txBody>
      </p:sp>
    </p:spTree>
    <p:extLst>
      <p:ext uri="{BB962C8B-B14F-4D97-AF65-F5344CB8AC3E}">
        <p14:creationId xmlns:p14="http://schemas.microsoft.com/office/powerpoint/2010/main" val="91712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873" y="941478"/>
            <a:ext cx="6589199" cy="696686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Reports, Photographs, Videos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872" y="2281649"/>
            <a:ext cx="7634065" cy="30915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Some Zones are submitting </a:t>
            </a:r>
            <a:r>
              <a:rPr lang="en-US" sz="2000" dirty="0"/>
              <a:t>e</a:t>
            </a:r>
            <a:r>
              <a:rPr lang="en-US" sz="2000" dirty="0" smtClean="0"/>
              <a:t>xcellent </a:t>
            </a:r>
            <a:r>
              <a:rPr lang="en-US" sz="2000" dirty="0"/>
              <a:t>m</a:t>
            </a:r>
            <a:r>
              <a:rPr lang="en-US" sz="2000" dirty="0" smtClean="0"/>
              <a:t>aterial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 Coordinators need support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Senior Leaders need to help and provide guidance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Quality of articles, pictures, videos – very important to review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Media Team Inbox: </a:t>
            </a:r>
            <a:r>
              <a:rPr lang="en-US" sz="2000" dirty="0" smtClean="0">
                <a:hlinkClick r:id="rId2"/>
              </a:rPr>
              <a:t>MediaTeam@sssio.org</a:t>
            </a:r>
            <a:r>
              <a:rPr lang="en-US" sz="2000" dirty="0" smtClean="0"/>
              <a:t> </a:t>
            </a:r>
            <a:endParaRPr lang="en-US" sz="2000" dirty="0"/>
          </a:p>
          <a:p>
            <a:endParaRPr lang="en-US" dirty="0"/>
          </a:p>
        </p:txBody>
      </p:sp>
      <p:pic>
        <p:nvPicPr>
          <p:cNvPr id="3076" name="Picture 4" descr="http://www.sathyasai.org/imageclipart/one/silhouette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013" y="4339731"/>
            <a:ext cx="54292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06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Process for Sharing Media Material</a:t>
            </a:r>
            <a:endParaRPr lang="en-US" sz="40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3371625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914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162" y="967762"/>
            <a:ext cx="6519181" cy="960438"/>
          </a:xfrm>
        </p:spPr>
        <p:txBody>
          <a:bodyPr>
            <a:normAutofit/>
          </a:bodyPr>
          <a:lstStyle/>
          <a:p>
            <a:pPr lvl="0">
              <a:spcBef>
                <a:spcPts val="2000"/>
              </a:spcBef>
            </a:pPr>
            <a:r>
              <a:rPr lang="en-US" sz="3200" b="1" dirty="0">
                <a:solidFill>
                  <a:srgbClr val="C00000"/>
                </a:solidFill>
                <a:ea typeface="+mn-ea"/>
                <a:cs typeface="+mn-cs"/>
              </a:rPr>
              <a:t>YOUR ZONAL TEAM OF </a:t>
            </a:r>
            <a:r>
              <a:rPr lang="en-US" sz="3200" b="1" dirty="0" smtClean="0">
                <a:solidFill>
                  <a:srgbClr val="C00000"/>
                </a:solidFill>
                <a:ea typeface="+mn-ea"/>
                <a:cs typeface="+mn-cs"/>
              </a:rPr>
              <a:t>SPECIALISTS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594" y="2013837"/>
            <a:ext cx="7801429" cy="2730394"/>
          </a:xfrm>
        </p:spPr>
        <p:txBody>
          <a:bodyPr>
            <a:normAutofit/>
          </a:bodyPr>
          <a:lstStyle/>
          <a:p>
            <a:pPr marL="738188">
              <a:lnSpc>
                <a:spcPct val="150000"/>
              </a:lnSpc>
            </a:pPr>
            <a:r>
              <a:rPr lang="en-US" sz="2400" dirty="0" smtClean="0"/>
              <a:t>WRITERS – prepare appropriate articles</a:t>
            </a:r>
          </a:p>
          <a:p>
            <a:pPr marL="738188">
              <a:lnSpc>
                <a:spcPct val="150000"/>
              </a:lnSpc>
            </a:pPr>
            <a:r>
              <a:rPr lang="en-US" sz="2400" dirty="0" smtClean="0"/>
              <a:t>EDITORS – professional, accurate, attention to detail</a:t>
            </a:r>
          </a:p>
          <a:p>
            <a:pPr marL="738188">
              <a:lnSpc>
                <a:spcPct val="150000"/>
              </a:lnSpc>
            </a:pPr>
            <a:r>
              <a:rPr lang="en-US" sz="2400" dirty="0" smtClean="0"/>
              <a:t>VIDEOGRAPHERS – high quality videos</a:t>
            </a:r>
          </a:p>
          <a:p>
            <a:pPr marL="738188">
              <a:lnSpc>
                <a:spcPct val="150000"/>
              </a:lnSpc>
            </a:pPr>
            <a:r>
              <a:rPr lang="en-US" sz="2400" dirty="0" smtClean="0"/>
              <a:t>PHOTOGRAPHERS – high quality images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657" y="5072743"/>
            <a:ext cx="2380739" cy="17855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7904"/>
            <a:ext cx="2394857" cy="179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8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82639"/>
            <a:ext cx="2848429" cy="792162"/>
          </a:xfrm>
          <a:gradFill>
            <a:gsLst>
              <a:gs pos="0">
                <a:schemeClr val="accent4"/>
              </a:gs>
              <a:gs pos="30000">
                <a:schemeClr val="accent4">
                  <a:tint val="38000"/>
                  <a:satMod val="260000"/>
                </a:schemeClr>
              </a:gs>
              <a:gs pos="75000">
                <a:schemeClr val="accent4">
                  <a:tint val="55000"/>
                  <a:satMod val="255000"/>
                </a:schemeClr>
              </a:gs>
              <a:gs pos="100000">
                <a:schemeClr val="accent4">
                  <a:tint val="70000"/>
                  <a:satMod val="255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i="1" dirty="0" smtClean="0">
                <a:solidFill>
                  <a:srgbClr val="C00000"/>
                </a:solidFill>
              </a:rPr>
              <a:t>PLAN AHEAD</a:t>
            </a:r>
            <a:endParaRPr lang="en-US" sz="3200" i="1" cap="none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3335" y="1803400"/>
            <a:ext cx="8860665" cy="473906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en-US" dirty="0" smtClean="0"/>
              <a:t>Identify events, programmes every Quarter</a:t>
            </a:r>
          </a:p>
          <a:p>
            <a:pPr>
              <a:lnSpc>
                <a:spcPct val="150000"/>
              </a:lnSpc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en-US" dirty="0" smtClean="0"/>
              <a:t>Assign volunteer(s) to:</a:t>
            </a:r>
          </a:p>
          <a:p>
            <a:pPr lvl="1">
              <a:lnSpc>
                <a:spcPct val="150000"/>
              </a:lnSpc>
              <a:buSzPct val="70000"/>
              <a:buFont typeface="Wingdings" pitchFamily="2" charset="2"/>
              <a:buChar char="q"/>
            </a:pPr>
            <a:r>
              <a:rPr lang="en-US" dirty="0" smtClean="0"/>
              <a:t>Collect facts and figures</a:t>
            </a:r>
          </a:p>
          <a:p>
            <a:pPr lvl="1">
              <a:lnSpc>
                <a:spcPct val="150000"/>
              </a:lnSpc>
              <a:buSzPct val="70000"/>
              <a:buFont typeface="Wingdings" pitchFamily="2" charset="2"/>
              <a:buChar char="q"/>
            </a:pPr>
            <a:r>
              <a:rPr lang="en-US" dirty="0" smtClean="0"/>
              <a:t>Take high-resolution (4MP or higher) pictures</a:t>
            </a:r>
          </a:p>
          <a:p>
            <a:pPr lvl="1">
              <a:lnSpc>
                <a:spcPct val="150000"/>
              </a:lnSpc>
              <a:buSzPct val="70000"/>
              <a:buFont typeface="Wingdings" pitchFamily="2" charset="2"/>
              <a:buChar char="q"/>
            </a:pPr>
            <a:r>
              <a:rPr lang="en-US" dirty="0" smtClean="0"/>
              <a:t>Prepare article in 100 – 300 words</a:t>
            </a:r>
          </a:p>
          <a:p>
            <a:pPr lvl="1">
              <a:lnSpc>
                <a:spcPct val="150000"/>
              </a:lnSpc>
              <a:buSzPct val="70000"/>
              <a:buFont typeface="Wingdings" pitchFamily="2" charset="2"/>
              <a:buChar char="q"/>
            </a:pPr>
            <a:r>
              <a:rPr lang="en-US" dirty="0" smtClean="0"/>
              <a:t>Review &amp; Submit within 30 days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en-US" dirty="0" smtClean="0"/>
              <a:t>Review by </a:t>
            </a:r>
            <a:r>
              <a:rPr lang="en-US" dirty="0" smtClean="0"/>
              <a:t>National </a:t>
            </a:r>
            <a:r>
              <a:rPr lang="en-US" dirty="0" smtClean="0"/>
              <a:t>President, Central Coordinator, Zone Chair to review</a:t>
            </a:r>
          </a:p>
          <a:p>
            <a:pPr>
              <a:lnSpc>
                <a:spcPct val="150000"/>
              </a:lnSpc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en-US" dirty="0" smtClean="0"/>
              <a:t>Send to </a:t>
            </a:r>
            <a:r>
              <a:rPr lang="en-US" dirty="0" smtClean="0">
                <a:hlinkClick r:id="rId3"/>
              </a:rPr>
              <a:t>MediaTeam@sssio.org</a:t>
            </a:r>
            <a:r>
              <a:rPr lang="en-US" dirty="0" smtClean="0"/>
              <a:t>, with a copy to Dr. Reddy</a:t>
            </a:r>
          </a:p>
        </p:txBody>
      </p:sp>
    </p:spTree>
    <p:extLst>
      <p:ext uri="{BB962C8B-B14F-4D97-AF65-F5344CB8AC3E}">
        <p14:creationId xmlns:p14="http://schemas.microsoft.com/office/powerpoint/2010/main" val="378653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635" y="810469"/>
            <a:ext cx="6589199" cy="6041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Sathya Sai Universe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635" y="1528931"/>
            <a:ext cx="6788451" cy="321724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Website launched in April 2014: updated regularly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Special Features: Latest Articles; Google Translator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Videos coming Next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add </a:t>
            </a:r>
            <a:r>
              <a:rPr lang="en-US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saiuniverse.sathyasai.org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your website,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email, other media….</a:t>
            </a:r>
            <a:endParaRPr lang="en-US" sz="24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Kindly distribute updates to Centres, Groups, devotees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9618" y="5220915"/>
            <a:ext cx="1894142" cy="14118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2718" y="5208293"/>
            <a:ext cx="1866900" cy="1400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3760" y="5208293"/>
            <a:ext cx="2352675" cy="1404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4551" y="3674387"/>
            <a:ext cx="2043113" cy="15339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18" y="5212105"/>
            <a:ext cx="2133600" cy="142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02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514" y="979711"/>
            <a:ext cx="6589199" cy="667661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New Video Project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151" y="1961475"/>
            <a:ext cx="8032635" cy="420750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Producing 3 Videos: Introduce SSIO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Introduction, Structure, </a:t>
            </a:r>
            <a:r>
              <a:rPr lang="en-US" sz="2400" dirty="0" smtClean="0"/>
              <a:t>Centres</a:t>
            </a:r>
            <a:r>
              <a:rPr lang="en-US" sz="2400" dirty="0"/>
              <a:t>, Activities, Websites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12-, 6-, and 3-min. long: English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Suitable for Devotees and Public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For use by all Zones (with subtitles, if needed)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Received video clips from S. Africa, Zambia, Hong Kong, Greece, Italy, USA,…</a:t>
            </a:r>
          </a:p>
          <a:p>
            <a:pPr>
              <a:lnSpc>
                <a:spcPct val="150000"/>
              </a:lnSpc>
            </a:pPr>
            <a:r>
              <a:rPr lang="en-US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 Preparation… Stay Tuned!</a:t>
            </a:r>
          </a:p>
          <a:p>
            <a:pPr marL="0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05735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49755"/>
            <a:ext cx="4451350" cy="890359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Video Clips still Needed</a:t>
            </a:r>
            <a:endParaRPr lang="en-IN" sz="32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801" y="1825624"/>
            <a:ext cx="8090347" cy="503237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IN" sz="2600" dirty="0" smtClean="0"/>
              <a:t>Meeting Newcomers – Guests introduced </a:t>
            </a:r>
            <a:r>
              <a:rPr lang="en-IN" sz="2600" dirty="0"/>
              <a:t>to </a:t>
            </a:r>
            <a:r>
              <a:rPr lang="en-IN" sz="2600" dirty="0" smtClean="0"/>
              <a:t>Centre, Sai literature, </a:t>
            </a:r>
            <a:r>
              <a:rPr lang="en-IN" sz="2600" dirty="0"/>
              <a:t>and activities</a:t>
            </a:r>
            <a:r>
              <a:rPr lang="en-IN" sz="2600" dirty="0" smtClean="0"/>
              <a:t>, etc. </a:t>
            </a:r>
            <a:endParaRPr lang="en-IN" sz="2600" dirty="0"/>
          </a:p>
          <a:p>
            <a:pPr>
              <a:lnSpc>
                <a:spcPct val="150000"/>
              </a:lnSpc>
            </a:pPr>
            <a:r>
              <a:rPr lang="en-IN" sz="2600" dirty="0"/>
              <a:t>M</a:t>
            </a:r>
            <a:r>
              <a:rPr lang="en-IN" sz="2600" dirty="0" smtClean="0"/>
              <a:t>embers doing service activities (e.g</a:t>
            </a:r>
            <a:r>
              <a:rPr lang="en-IN" sz="2600" dirty="0"/>
              <a:t>. packing </a:t>
            </a:r>
            <a:r>
              <a:rPr lang="en-IN" sz="2600" dirty="0" smtClean="0"/>
              <a:t>food, preparing food</a:t>
            </a:r>
            <a:r>
              <a:rPr lang="en-IN" sz="2600" dirty="0"/>
              <a:t>)</a:t>
            </a:r>
          </a:p>
          <a:p>
            <a:pPr>
              <a:lnSpc>
                <a:spcPct val="150000"/>
              </a:lnSpc>
            </a:pPr>
            <a:r>
              <a:rPr lang="en-IN" sz="2600" dirty="0"/>
              <a:t>S</a:t>
            </a:r>
            <a:r>
              <a:rPr lang="en-IN" sz="2600" dirty="0" smtClean="0"/>
              <a:t>athya </a:t>
            </a:r>
            <a:r>
              <a:rPr lang="en-IN" sz="2600" dirty="0"/>
              <a:t>Sai Mobile Clinics, </a:t>
            </a:r>
            <a:r>
              <a:rPr lang="en-IN" sz="2600" dirty="0" smtClean="0"/>
              <a:t>Camps, Neurosurgery, Operations, etc.</a:t>
            </a:r>
            <a:endParaRPr lang="en-IN" sz="2600" dirty="0"/>
          </a:p>
          <a:p>
            <a:pPr>
              <a:lnSpc>
                <a:spcPct val="150000"/>
              </a:lnSpc>
            </a:pPr>
            <a:r>
              <a:rPr lang="en-IN" sz="2600" dirty="0" smtClean="0"/>
              <a:t>Disaster Relief Examples:</a:t>
            </a:r>
            <a:endParaRPr lang="en-IN" sz="2600" dirty="0"/>
          </a:p>
          <a:p>
            <a:pPr lvl="1">
              <a:lnSpc>
                <a:spcPct val="150000"/>
              </a:lnSpc>
            </a:pPr>
            <a:r>
              <a:rPr lang="en-IN" dirty="0" smtClean="0"/>
              <a:t>USA </a:t>
            </a:r>
            <a:r>
              <a:rPr lang="en-IN" dirty="0"/>
              <a:t>Hurricane </a:t>
            </a:r>
            <a:r>
              <a:rPr lang="en-IN" dirty="0" smtClean="0"/>
              <a:t>Sandy, </a:t>
            </a:r>
          </a:p>
          <a:p>
            <a:pPr lvl="1">
              <a:lnSpc>
                <a:spcPct val="150000"/>
              </a:lnSpc>
            </a:pPr>
            <a:r>
              <a:rPr lang="en-IN" dirty="0" smtClean="0"/>
              <a:t>Haiti Earthquake, </a:t>
            </a:r>
          </a:p>
          <a:p>
            <a:pPr lvl="1">
              <a:lnSpc>
                <a:spcPct val="150000"/>
              </a:lnSpc>
            </a:pPr>
            <a:r>
              <a:rPr lang="en-IN" dirty="0" smtClean="0"/>
              <a:t>Philippines </a:t>
            </a:r>
            <a:r>
              <a:rPr lang="en-IN" dirty="0"/>
              <a:t>Typhoon Haiyan (Yolanda</a:t>
            </a:r>
            <a:r>
              <a:rPr lang="en-IN" dirty="0" smtClean="0"/>
              <a:t>), </a:t>
            </a:r>
          </a:p>
          <a:p>
            <a:pPr lvl="1">
              <a:lnSpc>
                <a:spcPct val="150000"/>
              </a:lnSpc>
            </a:pPr>
            <a:r>
              <a:rPr lang="en-IN" dirty="0" smtClean="0"/>
              <a:t>Balkans Floods, etc</a:t>
            </a:r>
            <a:r>
              <a:rPr lang="en-IN" dirty="0"/>
              <a:t>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2439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TC103090430[[fn=Banded]]</Template>
  <TotalTime>8109</TotalTime>
  <Words>457</Words>
  <Application>Microsoft Office PowerPoint</Application>
  <PresentationFormat>On-screen Show (4:3)</PresentationFormat>
  <Paragraphs>66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SSIO Media Coordination Committee Progress Report</vt:lpstr>
      <vt:lpstr>Status Update</vt:lpstr>
      <vt:lpstr>Reports, Photographs, Videos</vt:lpstr>
      <vt:lpstr>Process for Sharing Media Material</vt:lpstr>
      <vt:lpstr>YOUR ZONAL TEAM OF SPECIALISTS</vt:lpstr>
      <vt:lpstr>PLAN AHEAD</vt:lpstr>
      <vt:lpstr>Sathya Sai Universe</vt:lpstr>
      <vt:lpstr>New Video Project</vt:lpstr>
      <vt:lpstr>Video Clips still Needed</vt:lpstr>
      <vt:lpstr>2013-2014 SSIO Annual Report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 Coordination Committee</dc:title>
  <dc:creator>Anupom Ganguli</dc:creator>
  <cp:lastModifiedBy>Anupom</cp:lastModifiedBy>
  <cp:revision>44</cp:revision>
  <dcterms:created xsi:type="dcterms:W3CDTF">2014-06-12T20:08:56Z</dcterms:created>
  <dcterms:modified xsi:type="dcterms:W3CDTF">2014-11-20T06:31:29Z</dcterms:modified>
</cp:coreProperties>
</file>