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6" r:id="rId3"/>
    <p:sldId id="275" r:id="rId4"/>
    <p:sldId id="269" r:id="rId5"/>
    <p:sldId id="270" r:id="rId6"/>
    <p:sldId id="272" r:id="rId7"/>
    <p:sldId id="273" r:id="rId8"/>
    <p:sldId id="274" r:id="rId9"/>
    <p:sldId id="268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0" y="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9C06-1E8E-B94A-AA65-4B3E61450F6F}" type="datetimeFigureOut">
              <a:rPr lang="en-US" smtClean="0"/>
              <a:t>14-11-20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89351-1D17-C346-8513-743A5827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8384E-E501-484A-8663-242DA0A5B75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  <a:latin typeface="Calibri"/>
              </a:rPr>
              <a:t>ESSE Institute Secretariat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  <a:latin typeface="Calibri"/>
              </a:rPr>
              <a:t>ESSE Institute Report 6-2014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88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1AF939-4B2C-4322-B69C-4E4964F6D2F8}" type="datetimeFigureOut">
              <a:rPr lang="en-GB" smtClean="0"/>
              <a:pPr/>
              <a:t>14-11-20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76AD41-67AC-408A-9DE8-F8270BC3D13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Education Committee Report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854696" cy="371237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Marianne Meyer</a:t>
            </a:r>
          </a:p>
          <a:p>
            <a:pPr algn="ctr"/>
            <a:r>
              <a:rPr lang="en-US" dirty="0" err="1" smtClean="0"/>
              <a:t>Hymon</a:t>
            </a:r>
            <a:r>
              <a:rPr lang="en-US" dirty="0" smtClean="0"/>
              <a:t> Johnson</a:t>
            </a:r>
          </a:p>
          <a:p>
            <a:pPr algn="ctr"/>
            <a:r>
              <a:rPr lang="en-US" dirty="0" smtClean="0"/>
              <a:t>Doris Hampton</a:t>
            </a:r>
          </a:p>
          <a:p>
            <a:pPr algn="ctr"/>
            <a:r>
              <a:rPr lang="en-US" dirty="0" smtClean="0"/>
              <a:t>Dalton </a:t>
            </a:r>
            <a:r>
              <a:rPr lang="en-US" dirty="0" err="1" smtClean="0"/>
              <a:t>Amorim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Srinivas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endParaRPr lang="en-US" dirty="0" smtClean="0"/>
          </a:p>
          <a:p>
            <a:pPr algn="ctr"/>
            <a:r>
              <a:rPr lang="en-US" dirty="0" err="1" smtClean="0"/>
              <a:t>Artong</a:t>
            </a:r>
            <a:r>
              <a:rPr lang="en-US" dirty="0" smtClean="0"/>
              <a:t> </a:t>
            </a:r>
            <a:r>
              <a:rPr lang="en-US" dirty="0" err="1" smtClean="0"/>
              <a:t>Jumsai</a:t>
            </a:r>
            <a:endParaRPr lang="en-US" dirty="0" smtClean="0"/>
          </a:p>
          <a:p>
            <a:pPr algn="ctr"/>
            <a:r>
              <a:rPr lang="en-US" dirty="0" err="1" smtClean="0"/>
              <a:t>Genoveve</a:t>
            </a:r>
            <a:r>
              <a:rPr lang="en-US" dirty="0" smtClean="0"/>
              <a:t> </a:t>
            </a:r>
            <a:r>
              <a:rPr lang="en-US" dirty="0" err="1" smtClean="0"/>
              <a:t>Kanu</a:t>
            </a:r>
            <a:endParaRPr lang="en-US" dirty="0" smtClean="0"/>
          </a:p>
          <a:p>
            <a:pPr algn="ctr"/>
            <a:r>
              <a:rPr lang="en-US" dirty="0"/>
              <a:t>Pal </a:t>
            </a:r>
            <a:r>
              <a:rPr lang="en-US" dirty="0" err="1"/>
              <a:t>Dhall</a:t>
            </a:r>
            <a:r>
              <a:rPr lang="en-US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smtClean="0">
                <a:ea typeface="+mj-ea"/>
                <a:cs typeface="+mj-cs"/>
              </a:rPr>
              <a:t>European Sathya Sai </a:t>
            </a:r>
            <a:r>
              <a:rPr lang="de-DE" b="1" err="1" smtClean="0">
                <a:ea typeface="+mj-ea"/>
                <a:cs typeface="+mj-cs"/>
              </a:rPr>
              <a:t>Education</a:t>
            </a:r>
            <a:r>
              <a:rPr lang="de-DE" b="1" smtClean="0">
                <a:ea typeface="+mj-ea"/>
                <a:cs typeface="+mj-cs"/>
              </a:rPr>
              <a:t> </a:t>
            </a:r>
            <a:endParaRPr lang="de-DE" sz="320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tint val="10000"/>
                </a:schemeClr>
              </a:solidFill>
              <a:effectLst>
                <a:outerShdw blurRad="50000" dist="50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7239000" cy="16002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3200" b="1" dirty="0" smtClean="0">
                <a:solidFill>
                  <a:schemeClr val="accent1"/>
                </a:solidFill>
                <a:ea typeface="+mn-ea"/>
                <a:cs typeface="+mn-cs"/>
              </a:rPr>
              <a:t>Seminar </a:t>
            </a:r>
            <a:r>
              <a:rPr lang="de-DE" sz="3200" b="1" dirty="0" err="1" smtClean="0">
                <a:solidFill>
                  <a:schemeClr val="accent1"/>
                </a:solidFill>
                <a:ea typeface="+mn-ea"/>
                <a:cs typeface="+mn-cs"/>
              </a:rPr>
              <a:t>Activities</a:t>
            </a:r>
            <a:r>
              <a:rPr lang="de-DE" sz="3200" b="1" dirty="0" smtClean="0">
                <a:solidFill>
                  <a:schemeClr val="accent1"/>
                </a:solidFill>
                <a:ea typeface="+mn-ea"/>
                <a:cs typeface="+mn-cs"/>
              </a:rPr>
              <a:t> of </a:t>
            </a:r>
            <a:r>
              <a:rPr lang="de-DE" sz="3200" b="1" dirty="0" err="1" smtClean="0">
                <a:solidFill>
                  <a:schemeClr val="accent1"/>
                </a:solidFill>
                <a:ea typeface="+mn-ea"/>
                <a:cs typeface="+mn-cs"/>
              </a:rPr>
              <a:t>the</a:t>
            </a:r>
            <a:r>
              <a:rPr lang="de-DE" sz="3200" b="1" dirty="0" smtClean="0">
                <a:solidFill>
                  <a:schemeClr val="accent1"/>
                </a:solidFill>
                <a:ea typeface="+mn-ea"/>
                <a:cs typeface="+mn-cs"/>
              </a:rPr>
              <a:t> ESSE Institute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3200" dirty="0" err="1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July</a:t>
            </a:r>
            <a:r>
              <a:rPr lang="de-DE" sz="32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– </a:t>
            </a:r>
            <a:r>
              <a:rPr lang="de-DE" sz="3200" dirty="0" err="1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October</a:t>
            </a:r>
            <a:r>
              <a:rPr lang="de-DE" sz="32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2014</a:t>
            </a:r>
            <a:endParaRPr lang="de-DE" sz="3200" b="1" dirty="0" smtClean="0">
              <a:solidFill>
                <a:schemeClr val="accent5"/>
              </a:solidFill>
              <a:ea typeface="+mn-ea"/>
              <a:cs typeface="+mn-cs"/>
            </a:endParaRPr>
          </a:p>
        </p:txBody>
      </p:sp>
      <p:pic>
        <p:nvPicPr>
          <p:cNvPr id="67587" name="Billede 1" descr="ESSE_Institut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2250"/>
            <a:ext cx="189706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6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Seminars in </a:t>
            </a:r>
            <a:r>
              <a:rPr lang="en-US" dirty="0" smtClean="0">
                <a:ea typeface="+mj-ea"/>
                <a:cs typeface="+mj-cs"/>
              </a:rPr>
              <a:t>Morocco </a:t>
            </a:r>
            <a:r>
              <a:rPr lang="en-US" dirty="0">
                <a:ea typeface="+mj-ea"/>
                <a:cs typeface="+mj-cs"/>
              </a:rPr>
              <a:t>in cooperation with the </a:t>
            </a:r>
            <a:r>
              <a:rPr lang="en-US" dirty="0" err="1">
                <a:ea typeface="+mj-ea"/>
                <a:cs typeface="+mj-cs"/>
              </a:rPr>
              <a:t>organisation</a:t>
            </a:r>
            <a:r>
              <a:rPr lang="en-US" dirty="0">
                <a:ea typeface="+mj-ea"/>
                <a:cs typeface="+mj-cs"/>
              </a:rPr>
              <a:t> Al </a:t>
            </a:r>
            <a:r>
              <a:rPr lang="en-US" dirty="0" err="1" smtClean="0">
                <a:ea typeface="+mj-ea"/>
                <a:cs typeface="+mj-cs"/>
              </a:rPr>
              <a:t>Jisr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8613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3" b="10783"/>
          <a:stretch>
            <a:fillRect/>
          </a:stretch>
        </p:blipFill>
        <p:spPr bwMode="auto">
          <a:xfrm>
            <a:off x="467544" y="1772816"/>
            <a:ext cx="3719389" cy="2187523"/>
          </a:xfrm>
        </p:spPr>
      </p:pic>
      <p:pic>
        <p:nvPicPr>
          <p:cNvPr id="68614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0" b="10970"/>
          <a:stretch>
            <a:fillRect/>
          </a:stretch>
        </p:blipFill>
        <p:spPr bwMode="auto">
          <a:xfrm>
            <a:off x="1907704" y="4338875"/>
            <a:ext cx="2592288" cy="2543456"/>
          </a:xfrm>
        </p:spPr>
      </p:pic>
      <p:pic>
        <p:nvPicPr>
          <p:cNvPr id="68615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67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32041" y="4869160"/>
            <a:ext cx="385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Course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teachers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Course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volunteers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14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60432" cy="158417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</a:t>
            </a:r>
            <a:r>
              <a:rPr lang="en-US" dirty="0" smtClean="0">
                <a:ea typeface="+mj-ea"/>
                <a:cs typeface="+mj-cs"/>
              </a:rPr>
              <a:t>SEHV Seminars </a:t>
            </a:r>
            <a:r>
              <a:rPr lang="en-US" dirty="0">
                <a:ea typeface="+mj-ea"/>
                <a:cs typeface="+mj-cs"/>
              </a:rPr>
              <a:t>in </a:t>
            </a:r>
            <a:r>
              <a:rPr lang="en-US" dirty="0" smtClean="0">
                <a:ea typeface="+mj-ea"/>
                <a:cs typeface="+mj-cs"/>
              </a:rPr>
              <a:t>Kazakhstan </a:t>
            </a:r>
            <a:r>
              <a:rPr lang="en-US" dirty="0">
                <a:ea typeface="+mj-ea"/>
                <a:cs typeface="+mj-cs"/>
              </a:rPr>
              <a:t>in </a:t>
            </a:r>
            <a:r>
              <a:rPr lang="en-US" sz="3200" dirty="0">
                <a:ea typeface="+mj-ea"/>
                <a:cs typeface="+mj-cs"/>
              </a:rPr>
              <a:t>cooperation with </a:t>
            </a:r>
            <a:r>
              <a:rPr lang="en-US" sz="3200" dirty="0" err="1">
                <a:ea typeface="+mj-ea"/>
                <a:cs typeface="+mj-cs"/>
              </a:rPr>
              <a:t>Bobek</a:t>
            </a:r>
            <a:r>
              <a:rPr lang="en-US" sz="3200" dirty="0">
                <a:ea typeface="+mj-ea"/>
                <a:cs typeface="+mj-cs"/>
              </a:rPr>
              <a:t> Institute in </a:t>
            </a:r>
            <a:r>
              <a:rPr lang="en-US" sz="3200" dirty="0" smtClean="0">
                <a:ea typeface="+mj-ea"/>
                <a:cs typeface="+mj-cs"/>
              </a:rPr>
              <a:t>Almaty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9637" name="Content Placeholder 12"/>
          <p:cNvSpPr>
            <a:spLocks noGrp="1"/>
          </p:cNvSpPr>
          <p:nvPr>
            <p:ph sz="quarter" idx="1"/>
          </p:nvPr>
        </p:nvSpPr>
        <p:spPr bwMode="auto">
          <a:xfrm>
            <a:off x="971600" y="2348879"/>
            <a:ext cx="4536504" cy="3484567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Course 1 Module 1: </a:t>
            </a:r>
          </a:p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250 participants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Course 1 Module 2: </a:t>
            </a:r>
          </a:p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50 participants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Public school teachers, </a:t>
            </a:r>
          </a:p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ational </a:t>
            </a:r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eacher trainers, and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University teachers participated</a:t>
            </a:r>
            <a:endParaRPr lang="en-US" dirty="0">
              <a:latin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5435" y="2721444"/>
            <a:ext cx="3556575" cy="26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96136" y="583344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General director of Bobek institute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88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8AC8-D0BC-654B-960F-F5552FE8227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192016" cy="23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4411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3408040" cy="228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62475"/>
            <a:ext cx="2511425" cy="26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43" y="2492896"/>
            <a:ext cx="2700762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04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Currently 39 </a:t>
            </a:r>
            <a:r>
              <a:rPr lang="en-US" dirty="0" err="1" smtClean="0"/>
              <a:t>Sathya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Schools and 30 ISSEs</a:t>
            </a:r>
          </a:p>
          <a:p>
            <a:endParaRPr lang="en-US" dirty="0" smtClean="0"/>
          </a:p>
          <a:p>
            <a:r>
              <a:rPr lang="en-US" dirty="0" smtClean="0"/>
              <a:t>Schools and ISSEs take around 20 years to become established</a:t>
            </a:r>
          </a:p>
          <a:p>
            <a:endParaRPr lang="en-US" dirty="0" smtClean="0"/>
          </a:p>
          <a:p>
            <a:r>
              <a:rPr lang="en-US" dirty="0" smtClean="0"/>
              <a:t>Wonderful work all around the world is being done both in the SSE and SSEHV through </a:t>
            </a:r>
            <a:r>
              <a:rPr lang="en-US" dirty="0" err="1" smtClean="0"/>
              <a:t>Sathya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Schools and ISSEs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New applications for  an ISSEs and </a:t>
            </a:r>
            <a:r>
              <a:rPr lang="en-US" dirty="0" err="1" smtClean="0"/>
              <a:t>Sathya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Schools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Conference Progress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Several ISSEs and </a:t>
            </a:r>
            <a:r>
              <a:rPr lang="en-US" dirty="0" err="1" smtClean="0"/>
              <a:t>Sathya</a:t>
            </a:r>
            <a:r>
              <a:rPr lang="en-US" dirty="0" smtClean="0"/>
              <a:t> Schools have become well established and are gaining wide recognition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all ISSEs and Schools are at the same level of development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Exchange of expertise and assistance by EC is enhancing the institutions that need further development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I RAM\Documents\1.Education Committee 1st  Feb. 2013-081113\E C Report -November 2014\P1100927 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479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3004800" cy="99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ea typeface="+mj-ea"/>
                <a:cs typeface="+mj-cs"/>
              </a:rPr>
              <a:t>2 Seminars in Morocco in cooperation with the organisation Al </a:t>
            </a:r>
            <a:r>
              <a:rPr lang="en-GB" sz="3600" dirty="0" err="1" smtClean="0">
                <a:ea typeface="+mj-ea"/>
                <a:cs typeface="+mj-cs"/>
              </a:rPr>
              <a:t>Jisr</a:t>
            </a:r>
            <a:r>
              <a:rPr lang="en-GB" sz="3600" dirty="0" smtClean="0">
                <a:ea typeface="+mj-ea"/>
                <a:cs typeface="+mj-cs"/>
              </a:rPr>
              <a:t> &amp; a Private school</a:t>
            </a:r>
            <a:endParaRPr lang="en-GB" sz="3600" dirty="0">
              <a:ea typeface="+mj-ea"/>
              <a:cs typeface="+mj-cs"/>
            </a:endParaRPr>
          </a:p>
        </p:txBody>
      </p:sp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AT" sz="1400" dirty="0">
                <a:solidFill>
                  <a:srgbClr val="1B3861"/>
                </a:solidFill>
                <a:latin typeface="Calibri" charset="0"/>
              </a:rPr>
              <a:t>ESSE Institute Report </a:t>
            </a:r>
            <a:r>
              <a:rPr lang="de-AT" sz="1400" dirty="0" smtClean="0">
                <a:solidFill>
                  <a:srgbClr val="1B3861"/>
                </a:solidFill>
                <a:latin typeface="Calibri" charset="0"/>
              </a:rPr>
              <a:t>10-2014</a:t>
            </a:r>
            <a:endParaRPr lang="en-US" sz="1400" dirty="0">
              <a:solidFill>
                <a:srgbClr val="1B3861"/>
              </a:solidFill>
              <a:latin typeface="Calibri" charset="0"/>
            </a:endParaRPr>
          </a:p>
        </p:txBody>
      </p:sp>
      <p:pic>
        <p:nvPicPr>
          <p:cNvPr id="68613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3" b="10783"/>
          <a:stretch>
            <a:fillRect/>
          </a:stretch>
        </p:blipFill>
        <p:spPr bwMode="auto">
          <a:xfrm>
            <a:off x="19224" y="1268760"/>
            <a:ext cx="2520280" cy="2592288"/>
          </a:xfrm>
        </p:spPr>
      </p:pic>
      <p:pic>
        <p:nvPicPr>
          <p:cNvPr id="68614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5085"/>
          <a:stretch>
            <a:fillRect/>
          </a:stretch>
        </p:blipFill>
        <p:spPr bwMode="auto">
          <a:xfrm>
            <a:off x="2339752" y="1340768"/>
            <a:ext cx="2448272" cy="3024187"/>
          </a:xfrm>
        </p:spPr>
      </p:pic>
      <p:pic>
        <p:nvPicPr>
          <p:cNvPr id="4" name="Billede 3" descr="DSC_004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4" y="1268760"/>
            <a:ext cx="4427984" cy="3132956"/>
          </a:xfrm>
          <a:prstGeom prst="rect">
            <a:avLst/>
          </a:prstGeom>
        </p:spPr>
      </p:pic>
      <p:pic>
        <p:nvPicPr>
          <p:cNvPr id="5" name="Billede 4" descr="DSC_013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92" y="4017144"/>
            <a:ext cx="4608512" cy="2840856"/>
          </a:xfrm>
          <a:prstGeom prst="rect">
            <a:avLst/>
          </a:prstGeom>
        </p:spPr>
      </p:pic>
      <p:pic>
        <p:nvPicPr>
          <p:cNvPr id="9" name="Billede 8" descr="DSC_017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" y="3826024"/>
            <a:ext cx="460851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20408" cy="15567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S</a:t>
            </a:r>
            <a:r>
              <a:rPr lang="en-US" sz="3600" dirty="0" smtClean="0">
                <a:ea typeface="+mj-ea"/>
                <a:cs typeface="+mj-cs"/>
              </a:rPr>
              <a:t>SEHV Seminars </a:t>
            </a:r>
            <a:r>
              <a:rPr lang="en-US" sz="3600" dirty="0">
                <a:ea typeface="+mj-ea"/>
                <a:cs typeface="+mj-cs"/>
              </a:rPr>
              <a:t>in </a:t>
            </a:r>
            <a:r>
              <a:rPr lang="en-US" sz="3600" dirty="0" smtClean="0">
                <a:ea typeface="+mj-ea"/>
                <a:cs typeface="+mj-cs"/>
              </a:rPr>
              <a:t>Kazakhstan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222" dirty="0" smtClean="0">
                <a:ea typeface="+mj-ea"/>
                <a:cs typeface="+mj-cs"/>
              </a:rPr>
              <a:t> in </a:t>
            </a:r>
            <a:r>
              <a:rPr lang="en-US" sz="3200" dirty="0" smtClean="0">
                <a:ea typeface="+mj-ea"/>
                <a:cs typeface="+mj-cs"/>
              </a:rPr>
              <a:t>cooperation </a:t>
            </a:r>
            <a:r>
              <a:rPr lang="en-US" sz="3200" dirty="0">
                <a:ea typeface="+mj-ea"/>
                <a:cs typeface="+mj-cs"/>
              </a:rPr>
              <a:t>with</a:t>
            </a:r>
            <a:r>
              <a:rPr lang="en-US" sz="3200" dirty="0" smtClean="0">
                <a:ea typeface="+mj-ea"/>
                <a:cs typeface="+mj-cs"/>
              </a:rPr>
              <a:t>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i="1" dirty="0" smtClean="0">
                <a:ea typeface="+mj-ea"/>
                <a:cs typeface="+mj-cs"/>
              </a:rPr>
              <a:t>The “</a:t>
            </a:r>
            <a:r>
              <a:rPr lang="en-US" sz="3200" i="1" dirty="0" err="1" smtClean="0">
                <a:ea typeface="+mj-ea"/>
                <a:cs typeface="+mj-cs"/>
              </a:rPr>
              <a:t>Bobek</a:t>
            </a:r>
            <a:r>
              <a:rPr lang="en-US" sz="3200" i="1" dirty="0" smtClean="0">
                <a:ea typeface="+mj-ea"/>
                <a:cs typeface="+mj-cs"/>
              </a:rPr>
              <a:t>” National Research, Education, and Health Improving Centre, </a:t>
            </a:r>
            <a:r>
              <a:rPr lang="en-US" sz="3200" i="1" dirty="0" err="1" smtClean="0">
                <a:ea typeface="+mj-ea"/>
                <a:cs typeface="+mj-cs"/>
              </a:rPr>
              <a:t>Almaty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69637" name="Content Placeholder 12"/>
          <p:cNvSpPr>
            <a:spLocks noGrp="1"/>
          </p:cNvSpPr>
          <p:nvPr>
            <p:ph sz="quarter" idx="1"/>
          </p:nvPr>
        </p:nvSpPr>
        <p:spPr bwMode="auto">
          <a:xfrm>
            <a:off x="611560" y="2687633"/>
            <a:ext cx="5332040" cy="3408367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Course 1 Module 1: </a:t>
            </a:r>
          </a:p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250 participants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Course 1 Module 2: </a:t>
            </a:r>
          </a:p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50 participants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Teachers and directors of the “</a:t>
            </a:r>
            <a:r>
              <a:rPr lang="en-US" dirty="0" err="1" smtClean="0">
                <a:latin typeface="Calibri" charset="0"/>
              </a:rPr>
              <a:t>Bobek</a:t>
            </a:r>
            <a:r>
              <a:rPr lang="en-US" dirty="0" smtClean="0">
                <a:latin typeface="Calibri" charset="0"/>
              </a:rPr>
              <a:t>” Centre 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Teachers from Higher Educational Institutions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Public school teachers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from all over Kazakhstan</a:t>
            </a:r>
          </a:p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ational </a:t>
            </a:r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eacher trainers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5580" y="2649436"/>
            <a:ext cx="3556575" cy="26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59760" y="5867400"/>
            <a:ext cx="365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Shunaev</a:t>
            </a:r>
            <a:r>
              <a:rPr lang="en-GB" dirty="0" smtClean="0"/>
              <a:t> </a:t>
            </a:r>
            <a:r>
              <a:rPr lang="en-GB" dirty="0" err="1" smtClean="0"/>
              <a:t>Zh.S</a:t>
            </a:r>
            <a:r>
              <a:rPr lang="en-GB" dirty="0" smtClean="0"/>
              <a:t>.</a:t>
            </a:r>
          </a:p>
          <a:p>
            <a:pPr algn="ctr"/>
            <a:r>
              <a:rPr lang="en-GB" dirty="0" smtClean="0"/>
              <a:t>General director of </a:t>
            </a:r>
            <a:r>
              <a:rPr lang="en-GB" dirty="0" err="1" smtClean="0"/>
              <a:t>Bobek</a:t>
            </a:r>
            <a:r>
              <a:rPr lang="en-GB" dirty="0" smtClean="0"/>
              <a:t> Centre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8AC8-D0BC-654B-960F-F5552FE8227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192016" cy="23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4411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3408040" cy="228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62475"/>
            <a:ext cx="2511425" cy="26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43" y="2492896"/>
            <a:ext cx="2700762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Directions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Through collaborative work with the various ISSEs EC is planning to gain wider recognition for SSEHV </a:t>
            </a:r>
          </a:p>
          <a:p>
            <a:endParaRPr lang="en-US" dirty="0" smtClean="0"/>
          </a:p>
          <a:p>
            <a:r>
              <a:rPr lang="en-US" dirty="0" smtClean="0"/>
              <a:t>This will be achieved through promoting innovative new SSEHV programs and high quality research</a:t>
            </a:r>
          </a:p>
          <a:p>
            <a:endParaRPr lang="en-US" dirty="0" smtClean="0"/>
          </a:p>
          <a:p>
            <a:r>
              <a:rPr lang="en-US" dirty="0" smtClean="0"/>
              <a:t>An accreditation process for the Schools is being planned</a:t>
            </a:r>
          </a:p>
          <a:p>
            <a:endParaRPr lang="en-US" dirty="0" smtClean="0"/>
          </a:p>
          <a:p>
            <a:r>
              <a:rPr lang="en-US" dirty="0" smtClean="0"/>
              <a:t>Conference on SSE is being considered for Guru </a:t>
            </a:r>
            <a:r>
              <a:rPr lang="en-US" dirty="0" err="1" smtClean="0"/>
              <a:t>Poorinima</a:t>
            </a:r>
            <a:r>
              <a:rPr lang="en-US" dirty="0" smtClean="0"/>
              <a:t>, 2015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267</Words>
  <Application>Microsoft Macintosh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       Education Committee Report </vt:lpstr>
      <vt:lpstr>Current status</vt:lpstr>
      <vt:lpstr>Post Conference Progress Report</vt:lpstr>
      <vt:lpstr>PowerPoint Presentation</vt:lpstr>
      <vt:lpstr>PowerPoint Presentation</vt:lpstr>
      <vt:lpstr>2 Seminars in Morocco in cooperation with the organisation Al Jisr &amp; a Private school</vt:lpstr>
      <vt:lpstr>SSEHV Seminars in Kazakhstan  in cooperation with  The “Bobek” National Research, Education, and Health Improving Centre, Almaty</vt:lpstr>
      <vt:lpstr>PowerPoint Presentation</vt:lpstr>
      <vt:lpstr>Future Directions</vt:lpstr>
      <vt:lpstr>European Sathya Sai Education </vt:lpstr>
      <vt:lpstr>Seminars in Morocco in cooperation with the organisation Al Jisr</vt:lpstr>
      <vt:lpstr>SSEHV Seminars in Kazakhstan in cooperation with Bobek Institute in Almaty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Committee Report</dc:title>
  <dc:creator>SAI RAM</dc:creator>
  <cp:lastModifiedBy>V Sadanand</cp:lastModifiedBy>
  <cp:revision>51</cp:revision>
  <dcterms:created xsi:type="dcterms:W3CDTF">2014-11-04T00:40:50Z</dcterms:created>
  <dcterms:modified xsi:type="dcterms:W3CDTF">2014-11-20T14:42:45Z</dcterms:modified>
</cp:coreProperties>
</file>